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56" r:id="rId2"/>
    <p:sldId id="308" r:id="rId3"/>
    <p:sldId id="317" r:id="rId4"/>
    <p:sldId id="318" r:id="rId5"/>
    <p:sldId id="319" r:id="rId6"/>
    <p:sldId id="309" r:id="rId7"/>
    <p:sldId id="310" r:id="rId8"/>
    <p:sldId id="320" r:id="rId9"/>
    <p:sldId id="311" r:id="rId10"/>
    <p:sldId id="313" r:id="rId11"/>
    <p:sldId id="314" r:id="rId12"/>
    <p:sldId id="315" r:id="rId13"/>
    <p:sldId id="321" r:id="rId14"/>
    <p:sldId id="322" r:id="rId15"/>
    <p:sldId id="316" r:id="rId16"/>
    <p:sldId id="323" r:id="rId17"/>
    <p:sldId id="324" r:id="rId18"/>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Name" initials="BS"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D0D2"/>
    <a:srgbClr val="B9282E"/>
    <a:srgbClr val="EBA1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68"/>
    <p:restoredTop sz="94672"/>
  </p:normalViewPr>
  <p:slideViewPr>
    <p:cSldViewPr>
      <p:cViewPr>
        <p:scale>
          <a:sx n="96" d="100"/>
          <a:sy n="96" d="100"/>
        </p:scale>
        <p:origin x="-2544" y="-4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6400" cy="496888"/>
          </a:xfrm>
          <a:prstGeom prst="rect">
            <a:avLst/>
          </a:prstGeom>
        </p:spPr>
        <p:txBody>
          <a:bodyPr vert="horz" lIns="91429" tIns="45714" rIns="91429" bIns="45714" rtlCol="0"/>
          <a:lstStyle>
            <a:lvl1pPr algn="l">
              <a:defRPr sz="1200"/>
            </a:lvl1pPr>
          </a:lstStyle>
          <a:p>
            <a:endParaRPr lang="de-CH"/>
          </a:p>
        </p:txBody>
      </p:sp>
      <p:sp>
        <p:nvSpPr>
          <p:cNvPr id="3" name="Datumsplatzhalter 2"/>
          <p:cNvSpPr>
            <a:spLocks noGrp="1"/>
          </p:cNvSpPr>
          <p:nvPr>
            <p:ph type="dt" sz="quarter" idx="1"/>
          </p:nvPr>
        </p:nvSpPr>
        <p:spPr>
          <a:xfrm>
            <a:off x="3849688" y="0"/>
            <a:ext cx="2946400" cy="496888"/>
          </a:xfrm>
          <a:prstGeom prst="rect">
            <a:avLst/>
          </a:prstGeom>
        </p:spPr>
        <p:txBody>
          <a:bodyPr vert="horz" lIns="91429" tIns="45714" rIns="91429" bIns="45714" rtlCol="0"/>
          <a:lstStyle>
            <a:lvl1pPr algn="r">
              <a:defRPr sz="1200"/>
            </a:lvl1pPr>
          </a:lstStyle>
          <a:p>
            <a:fld id="{60278757-9736-44FB-A8B3-86CF93DDB141}" type="datetimeFigureOut">
              <a:rPr lang="de-CH" smtClean="0"/>
              <a:t>24.06.2021</a:t>
            </a:fld>
            <a:endParaRPr lang="de-CH"/>
          </a:p>
        </p:txBody>
      </p:sp>
      <p:sp>
        <p:nvSpPr>
          <p:cNvPr id="4" name="Fußzeilenplatzhalter 3"/>
          <p:cNvSpPr>
            <a:spLocks noGrp="1"/>
          </p:cNvSpPr>
          <p:nvPr>
            <p:ph type="ftr" sz="quarter" idx="2"/>
          </p:nvPr>
        </p:nvSpPr>
        <p:spPr>
          <a:xfrm>
            <a:off x="1" y="9428164"/>
            <a:ext cx="2946400" cy="496887"/>
          </a:xfrm>
          <a:prstGeom prst="rect">
            <a:avLst/>
          </a:prstGeom>
        </p:spPr>
        <p:txBody>
          <a:bodyPr vert="horz" lIns="91429" tIns="45714" rIns="91429" bIns="45714" rtlCol="0" anchor="b"/>
          <a:lstStyle>
            <a:lvl1pPr algn="l">
              <a:defRPr sz="1200"/>
            </a:lvl1pPr>
          </a:lstStyle>
          <a:p>
            <a:endParaRPr lang="de-CH"/>
          </a:p>
        </p:txBody>
      </p:sp>
      <p:sp>
        <p:nvSpPr>
          <p:cNvPr id="5" name="Foliennummernplatzhalter 4"/>
          <p:cNvSpPr>
            <a:spLocks noGrp="1"/>
          </p:cNvSpPr>
          <p:nvPr>
            <p:ph type="sldNum" sz="quarter" idx="3"/>
          </p:nvPr>
        </p:nvSpPr>
        <p:spPr>
          <a:xfrm>
            <a:off x="3849688" y="9428164"/>
            <a:ext cx="2946400" cy="496887"/>
          </a:xfrm>
          <a:prstGeom prst="rect">
            <a:avLst/>
          </a:prstGeom>
        </p:spPr>
        <p:txBody>
          <a:bodyPr vert="horz" lIns="91429" tIns="45714" rIns="91429" bIns="45714" rtlCol="0" anchor="b"/>
          <a:lstStyle>
            <a:lvl1pPr algn="r">
              <a:defRPr sz="1200"/>
            </a:lvl1pPr>
          </a:lstStyle>
          <a:p>
            <a:fld id="{D5EC4330-FC83-4919-A204-45E57087517B}" type="slidenum">
              <a:rPr lang="de-CH" smtClean="0"/>
              <a:t>‹Nr.›</a:t>
            </a:fld>
            <a:endParaRPr lang="de-CH"/>
          </a:p>
        </p:txBody>
      </p:sp>
    </p:spTree>
    <p:extLst>
      <p:ext uri="{BB962C8B-B14F-4D97-AF65-F5344CB8AC3E}">
        <p14:creationId xmlns:p14="http://schemas.microsoft.com/office/powerpoint/2010/main" val="36478256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6400" cy="496888"/>
          </a:xfrm>
          <a:prstGeom prst="rect">
            <a:avLst/>
          </a:prstGeom>
        </p:spPr>
        <p:txBody>
          <a:bodyPr vert="horz" lIns="91429" tIns="45714" rIns="91429" bIns="45714" rtlCol="0"/>
          <a:lstStyle>
            <a:lvl1pPr algn="l">
              <a:defRPr sz="1200"/>
            </a:lvl1pPr>
          </a:lstStyle>
          <a:p>
            <a:endParaRPr lang="de-CH"/>
          </a:p>
        </p:txBody>
      </p:sp>
      <p:sp>
        <p:nvSpPr>
          <p:cNvPr id="3" name="Datumsplatzhalter 2"/>
          <p:cNvSpPr>
            <a:spLocks noGrp="1"/>
          </p:cNvSpPr>
          <p:nvPr>
            <p:ph type="dt" idx="1"/>
          </p:nvPr>
        </p:nvSpPr>
        <p:spPr>
          <a:xfrm>
            <a:off x="3849688" y="0"/>
            <a:ext cx="2946400" cy="496888"/>
          </a:xfrm>
          <a:prstGeom prst="rect">
            <a:avLst/>
          </a:prstGeom>
        </p:spPr>
        <p:txBody>
          <a:bodyPr vert="horz" lIns="91429" tIns="45714" rIns="91429" bIns="45714" rtlCol="0"/>
          <a:lstStyle>
            <a:lvl1pPr algn="r">
              <a:defRPr sz="1200"/>
            </a:lvl1pPr>
          </a:lstStyle>
          <a:p>
            <a:fld id="{1EB42153-6BF1-491F-94A8-8F3CE515FF3D}" type="datetimeFigureOut">
              <a:rPr lang="de-CH" smtClean="0"/>
              <a:t>24.06.2021</a:t>
            </a:fld>
            <a:endParaRPr lang="de-CH"/>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29" tIns="45714" rIns="91429" bIns="45714" rtlCol="0" anchor="ctr"/>
          <a:lstStyle/>
          <a:p>
            <a:endParaRPr lang="de-CH"/>
          </a:p>
        </p:txBody>
      </p:sp>
      <p:sp>
        <p:nvSpPr>
          <p:cNvPr id="5" name="Notizenplatzhalter 4"/>
          <p:cNvSpPr>
            <a:spLocks noGrp="1"/>
          </p:cNvSpPr>
          <p:nvPr>
            <p:ph type="body" sz="quarter" idx="3"/>
          </p:nvPr>
        </p:nvSpPr>
        <p:spPr>
          <a:xfrm>
            <a:off x="679451" y="4714876"/>
            <a:ext cx="5438775" cy="4467225"/>
          </a:xfrm>
          <a:prstGeom prst="rect">
            <a:avLst/>
          </a:prstGeom>
        </p:spPr>
        <p:txBody>
          <a:bodyPr vert="horz" lIns="91429" tIns="45714" rIns="91429" bIns="45714"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a:spLocks noGrp="1"/>
          </p:cNvSpPr>
          <p:nvPr>
            <p:ph type="ftr" sz="quarter" idx="4"/>
          </p:nvPr>
        </p:nvSpPr>
        <p:spPr>
          <a:xfrm>
            <a:off x="1" y="9428164"/>
            <a:ext cx="2946400" cy="496887"/>
          </a:xfrm>
          <a:prstGeom prst="rect">
            <a:avLst/>
          </a:prstGeom>
        </p:spPr>
        <p:txBody>
          <a:bodyPr vert="horz" lIns="91429" tIns="45714" rIns="91429" bIns="45714" rtlCol="0" anchor="b"/>
          <a:lstStyle>
            <a:lvl1pPr algn="l">
              <a:defRPr sz="1200"/>
            </a:lvl1pPr>
          </a:lstStyle>
          <a:p>
            <a:endParaRPr lang="de-CH"/>
          </a:p>
        </p:txBody>
      </p:sp>
      <p:sp>
        <p:nvSpPr>
          <p:cNvPr id="7" name="Foliennummernplatzhalter 6"/>
          <p:cNvSpPr>
            <a:spLocks noGrp="1"/>
          </p:cNvSpPr>
          <p:nvPr>
            <p:ph type="sldNum" sz="quarter" idx="5"/>
          </p:nvPr>
        </p:nvSpPr>
        <p:spPr>
          <a:xfrm>
            <a:off x="3849688" y="9428164"/>
            <a:ext cx="2946400" cy="496887"/>
          </a:xfrm>
          <a:prstGeom prst="rect">
            <a:avLst/>
          </a:prstGeom>
        </p:spPr>
        <p:txBody>
          <a:bodyPr vert="horz" lIns="91429" tIns="45714" rIns="91429" bIns="45714" rtlCol="0" anchor="b"/>
          <a:lstStyle>
            <a:lvl1pPr algn="r">
              <a:defRPr sz="1200"/>
            </a:lvl1pPr>
          </a:lstStyle>
          <a:p>
            <a:fld id="{8B5CF9CD-8EAF-4716-9A9C-7F2317C0E37C}" type="slidenum">
              <a:rPr lang="de-CH" smtClean="0"/>
              <a:t>‹Nr.›</a:t>
            </a:fld>
            <a:endParaRPr lang="de-CH"/>
          </a:p>
        </p:txBody>
      </p:sp>
    </p:spTree>
    <p:extLst>
      <p:ext uri="{BB962C8B-B14F-4D97-AF65-F5344CB8AC3E}">
        <p14:creationId xmlns:p14="http://schemas.microsoft.com/office/powerpoint/2010/main" val="38665810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a:t>Special children, special risks</a:t>
            </a:r>
          </a:p>
        </p:txBody>
      </p:sp>
      <p:sp>
        <p:nvSpPr>
          <p:cNvPr id="4" name="Foliennummernplatzhalter 3"/>
          <p:cNvSpPr>
            <a:spLocks noGrp="1"/>
          </p:cNvSpPr>
          <p:nvPr>
            <p:ph type="sldNum" sz="quarter" idx="5"/>
          </p:nvPr>
        </p:nvSpPr>
        <p:spPr/>
        <p:txBody>
          <a:bodyPr/>
          <a:lstStyle/>
          <a:p>
            <a:fld id="{8B5CF9CD-8EAF-4716-9A9C-7F2317C0E37C}" type="slidenum">
              <a:rPr lang="de-CH" smtClean="0"/>
              <a:t>5</a:t>
            </a:fld>
            <a:endParaRPr lang="de-CH"/>
          </a:p>
        </p:txBody>
      </p:sp>
    </p:spTree>
    <p:extLst>
      <p:ext uri="{BB962C8B-B14F-4D97-AF65-F5344CB8AC3E}">
        <p14:creationId xmlns:p14="http://schemas.microsoft.com/office/powerpoint/2010/main" val="4288409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b="0" dirty="0" smtClean="0"/>
              <a:t>Ich </a:t>
            </a:r>
            <a:r>
              <a:rPr lang="de-CH" b="0" dirty="0"/>
              <a:t>spreche die Mutter darauf an. Sie erläutert, dass es ein mongolischer Flecken sei und er diesen seit Geburt hätte. Sie wirkte weder irritiert, noch hat sich ihr Verhalten mir gegenüber während dem Verlauf der HFE verändert. </a:t>
            </a:r>
            <a:endParaRPr lang="en-US" dirty="0"/>
          </a:p>
        </p:txBody>
      </p:sp>
      <p:sp>
        <p:nvSpPr>
          <p:cNvPr id="4" name="Foliennummernplatzhalter 3"/>
          <p:cNvSpPr>
            <a:spLocks noGrp="1"/>
          </p:cNvSpPr>
          <p:nvPr>
            <p:ph type="sldNum" sz="quarter" idx="5"/>
          </p:nvPr>
        </p:nvSpPr>
        <p:spPr/>
        <p:txBody>
          <a:bodyPr/>
          <a:lstStyle/>
          <a:p>
            <a:fld id="{8B5CF9CD-8EAF-4716-9A9C-7F2317C0E37C}" type="slidenum">
              <a:rPr lang="de-CH" smtClean="0"/>
              <a:t>9</a:t>
            </a:fld>
            <a:endParaRPr lang="de-CH"/>
          </a:p>
        </p:txBody>
      </p:sp>
    </p:spTree>
    <p:extLst>
      <p:ext uri="{BB962C8B-B14F-4D97-AF65-F5344CB8AC3E}">
        <p14:creationId xmlns:p14="http://schemas.microsoft.com/office/powerpoint/2010/main" val="37834656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b="0" dirty="0" smtClean="0"/>
              <a:t>Es </a:t>
            </a:r>
            <a:r>
              <a:rPr lang="de-CH" b="0" dirty="0"/>
              <a:t>wird eine temporäre Heimplatzierung installiert, wo sich die Kinder wohl fühlen und gemeinsam mit der Mutter geschaut, wie eine schrittweise Rückplatzierung erfolgen könnte. </a:t>
            </a:r>
            <a:endParaRPr lang="en-US" dirty="0"/>
          </a:p>
        </p:txBody>
      </p:sp>
      <p:sp>
        <p:nvSpPr>
          <p:cNvPr id="4" name="Foliennummernplatzhalter 3"/>
          <p:cNvSpPr>
            <a:spLocks noGrp="1"/>
          </p:cNvSpPr>
          <p:nvPr>
            <p:ph type="sldNum" sz="quarter" idx="5"/>
          </p:nvPr>
        </p:nvSpPr>
        <p:spPr/>
        <p:txBody>
          <a:bodyPr/>
          <a:lstStyle/>
          <a:p>
            <a:fld id="{8B5CF9CD-8EAF-4716-9A9C-7F2317C0E37C}" type="slidenum">
              <a:rPr lang="de-CH" smtClean="0"/>
              <a:t>10</a:t>
            </a:fld>
            <a:endParaRPr lang="de-CH"/>
          </a:p>
        </p:txBody>
      </p:sp>
    </p:spTree>
    <p:extLst>
      <p:ext uri="{BB962C8B-B14F-4D97-AF65-F5344CB8AC3E}">
        <p14:creationId xmlns:p14="http://schemas.microsoft.com/office/powerpoint/2010/main" val="2951871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b="0" dirty="0">
                <a:solidFill>
                  <a:srgbClr val="FF0000"/>
                </a:solidFill>
              </a:rPr>
              <a:t>(nur bis hier in Präsentation)</a:t>
            </a:r>
          </a:p>
          <a:p>
            <a:r>
              <a:rPr lang="de-CH" b="0" dirty="0"/>
              <a:t>Zum einen wurde der Junge für eine Kita angemeldet, zum anderen wurde mit den Eltern geschaut, was sie benötigen. Die Beratung durch die Fallführende Psychologin zum Thema Medienkonsum (Elternberatung). Im Rahmend der HFE wurde die Mutter stark involviert und konkrete Spielanregungen vermittelt. Da der Beratungsbedarf erhöht war, wurde zudem eine Familienbegleitung eingeleitet.</a:t>
            </a:r>
          </a:p>
          <a:p>
            <a:endParaRPr lang="en-US" dirty="0"/>
          </a:p>
        </p:txBody>
      </p:sp>
      <p:sp>
        <p:nvSpPr>
          <p:cNvPr id="4" name="Foliennummernplatzhalter 3"/>
          <p:cNvSpPr>
            <a:spLocks noGrp="1"/>
          </p:cNvSpPr>
          <p:nvPr>
            <p:ph type="sldNum" sz="quarter" idx="5"/>
          </p:nvPr>
        </p:nvSpPr>
        <p:spPr/>
        <p:txBody>
          <a:bodyPr/>
          <a:lstStyle/>
          <a:p>
            <a:fld id="{8B5CF9CD-8EAF-4716-9A9C-7F2317C0E37C}" type="slidenum">
              <a:rPr lang="de-CH" smtClean="0"/>
              <a:t>11</a:t>
            </a:fld>
            <a:endParaRPr lang="de-CH"/>
          </a:p>
        </p:txBody>
      </p:sp>
    </p:spTree>
    <p:extLst>
      <p:ext uri="{BB962C8B-B14F-4D97-AF65-F5344CB8AC3E}">
        <p14:creationId xmlns:p14="http://schemas.microsoft.com/office/powerpoint/2010/main" val="2824160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b="0" dirty="0" smtClean="0"/>
              <a:t>Mit </a:t>
            </a:r>
            <a:r>
              <a:rPr lang="de-CH" b="0" dirty="0"/>
              <a:t>den Eltern gemeinsam schauen, wo sie ihre Batterien aufladen können, Rücksprache mit dem Kinderarzt und Einstellung mit Melatonin, Installation einer </a:t>
            </a:r>
            <a:r>
              <a:rPr lang="de-CH" b="0" dirty="0" err="1"/>
              <a:t>Kinderspitex</a:t>
            </a:r>
            <a:r>
              <a:rPr lang="de-CH" b="0" dirty="0"/>
              <a:t>, welche mehrere Stunden die Woche das Kind betreut, Schauen, was die Schwester braucht. Unterstützung bei der Bewilligung, dass die Grosseltern in die Schweiz kommen dürfen. Elternbildung bezüglich ASS (HFE als Übersetzerin kindlicher Verhaltensweisen)</a:t>
            </a:r>
          </a:p>
          <a:p>
            <a:endParaRPr lang="en-US" dirty="0"/>
          </a:p>
        </p:txBody>
      </p:sp>
      <p:sp>
        <p:nvSpPr>
          <p:cNvPr id="4" name="Foliennummernplatzhalter 3"/>
          <p:cNvSpPr>
            <a:spLocks noGrp="1"/>
          </p:cNvSpPr>
          <p:nvPr>
            <p:ph type="sldNum" sz="quarter" idx="5"/>
          </p:nvPr>
        </p:nvSpPr>
        <p:spPr/>
        <p:txBody>
          <a:bodyPr/>
          <a:lstStyle/>
          <a:p>
            <a:fld id="{8B5CF9CD-8EAF-4716-9A9C-7F2317C0E37C}" type="slidenum">
              <a:rPr lang="de-CH" smtClean="0"/>
              <a:t>12</a:t>
            </a:fld>
            <a:endParaRPr lang="de-CH"/>
          </a:p>
        </p:txBody>
      </p:sp>
    </p:spTree>
    <p:extLst>
      <p:ext uri="{BB962C8B-B14F-4D97-AF65-F5344CB8AC3E}">
        <p14:creationId xmlns:p14="http://schemas.microsoft.com/office/powerpoint/2010/main" val="1753951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elfolie">
    <p:spTree>
      <p:nvGrpSpPr>
        <p:cNvPr id="1" name=""/>
        <p:cNvGrpSpPr/>
        <p:nvPr/>
      </p:nvGrpSpPr>
      <p:grpSpPr>
        <a:xfrm>
          <a:off x="0" y="0"/>
          <a:ext cx="0" cy="0"/>
          <a:chOff x="0" y="0"/>
          <a:chExt cx="0" cy="0"/>
        </a:xfrm>
      </p:grpSpPr>
      <p:sp>
        <p:nvSpPr>
          <p:cNvPr id="14" name="Content Placeholder 13"/>
          <p:cNvSpPr>
            <a:spLocks noGrp="1"/>
          </p:cNvSpPr>
          <p:nvPr>
            <p:ph sz="quarter" idx="10"/>
          </p:nvPr>
        </p:nvSpPr>
        <p:spPr>
          <a:xfrm>
            <a:off x="611560" y="1340768"/>
            <a:ext cx="8137525" cy="3240087"/>
          </a:xfrm>
        </p:spPr>
        <p:txBody>
          <a:bodyPr tIns="32400"/>
          <a:lstStyle>
            <a:lvl1pPr marL="0" indent="0">
              <a:spcBef>
                <a:spcPts val="0"/>
              </a:spcBef>
              <a:spcAft>
                <a:spcPts val="1210"/>
              </a:spcAft>
              <a:buNone/>
              <a:defRPr sz="3000" b="1">
                <a:solidFill>
                  <a:schemeClr val="accent3"/>
                </a:solidFill>
              </a:defRPr>
            </a:lvl1pPr>
            <a:lvl2pPr marL="0" indent="0">
              <a:spcBef>
                <a:spcPts val="0"/>
              </a:spcBef>
              <a:spcAft>
                <a:spcPts val="5000"/>
              </a:spcAft>
              <a:buNone/>
              <a:defRPr sz="1600" b="1"/>
            </a:lvl2pPr>
            <a:lvl3pPr marL="0" indent="0">
              <a:spcBef>
                <a:spcPts val="0"/>
              </a:spcBef>
              <a:spcAft>
                <a:spcPts val="1210"/>
              </a:spcAft>
              <a:buNone/>
              <a:defRPr sz="1600">
                <a:solidFill>
                  <a:schemeClr val="accent3"/>
                </a:solidFill>
              </a:defRPr>
            </a:lvl3pPr>
            <a:lvl4pPr marL="0" indent="0">
              <a:spcBef>
                <a:spcPts val="0"/>
              </a:spcBef>
              <a:spcAft>
                <a:spcPts val="1210"/>
              </a:spcAft>
              <a:buNone/>
              <a:defRPr sz="1600">
                <a:solidFill>
                  <a:schemeClr val="accent3"/>
                </a:solidFill>
              </a:defRPr>
            </a:lvl4pPr>
            <a:lvl5pPr marL="0" indent="0">
              <a:spcBef>
                <a:spcPts val="0"/>
              </a:spcBef>
              <a:spcAft>
                <a:spcPts val="1210"/>
              </a:spcAft>
              <a:buNone/>
              <a:defRPr sz="1600">
                <a:solidFill>
                  <a:schemeClr val="accent3"/>
                </a:solidFill>
              </a:defRPr>
            </a:lvl5pPr>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endParaRPr lang="de-CH"/>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de-CH"/>
          </a:p>
        </p:txBody>
      </p:sp>
      <p:sp>
        <p:nvSpPr>
          <p:cNvPr id="4" name="Datumsplatzhalter 3"/>
          <p:cNvSpPr>
            <a:spLocks noGrp="1"/>
          </p:cNvSpPr>
          <p:nvPr>
            <p:ph type="dt" sz="half" idx="10"/>
          </p:nvPr>
        </p:nvSpPr>
        <p:spPr/>
        <p:txBody>
          <a:bodyPr/>
          <a:lstStyle/>
          <a:p>
            <a:fld id="{4618CB38-4923-4330-A0AA-8385217FC0F5}" type="datetimeFigureOut">
              <a:rPr lang="de-CH" smtClean="0"/>
              <a:t>24.06.2021</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4A1DDAF3-547F-45CD-849E-828828886376}" type="slidenum">
              <a:rPr lang="de-CH" smtClean="0"/>
              <a:t>‹Nr.›</a:t>
            </a:fld>
            <a:endParaRPr lang="de-CH"/>
          </a:p>
        </p:txBody>
      </p:sp>
    </p:spTree>
    <p:extLst>
      <p:ext uri="{BB962C8B-B14F-4D97-AF65-F5344CB8AC3E}">
        <p14:creationId xmlns:p14="http://schemas.microsoft.com/office/powerpoint/2010/main" val="2562605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el und Inhalt">
    <p:spTree>
      <p:nvGrpSpPr>
        <p:cNvPr id="1" name=""/>
        <p:cNvGrpSpPr/>
        <p:nvPr/>
      </p:nvGrpSpPr>
      <p:grpSpPr>
        <a:xfrm>
          <a:off x="0" y="0"/>
          <a:ext cx="0" cy="0"/>
          <a:chOff x="0" y="0"/>
          <a:chExt cx="0" cy="0"/>
        </a:xfrm>
      </p:grpSpPr>
      <p:sp>
        <p:nvSpPr>
          <p:cNvPr id="18" name="Content Placeholder 17"/>
          <p:cNvSpPr>
            <a:spLocks noGrp="1"/>
          </p:cNvSpPr>
          <p:nvPr>
            <p:ph sz="quarter" idx="10"/>
          </p:nvPr>
        </p:nvSpPr>
        <p:spPr>
          <a:xfrm>
            <a:off x="611188" y="1952625"/>
            <a:ext cx="8137525" cy="424815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GB" dirty="0"/>
          </a:p>
        </p:txBody>
      </p:sp>
      <p:sp>
        <p:nvSpPr>
          <p:cNvPr id="5" name="Titel 4"/>
          <p:cNvSpPr>
            <a:spLocks noGrp="1"/>
          </p:cNvSpPr>
          <p:nvPr>
            <p:ph type="title"/>
          </p:nvPr>
        </p:nvSpPr>
        <p:spPr/>
        <p:txBody>
          <a:bodyPr/>
          <a:lstStyle/>
          <a:p>
            <a:r>
              <a:rPr lang="de-DE"/>
              <a:t>Titelmasterformat durch Klicken bearbeiten</a:t>
            </a:r>
            <a:endParaRPr lang="de-CH"/>
          </a:p>
        </p:txBody>
      </p:sp>
      <p:sp>
        <p:nvSpPr>
          <p:cNvPr id="4" name="Date Placeholder 14"/>
          <p:cNvSpPr>
            <a:spLocks noGrp="1"/>
          </p:cNvSpPr>
          <p:nvPr>
            <p:ph type="dt" sz="half" idx="11"/>
          </p:nvPr>
        </p:nvSpPr>
        <p:spPr/>
        <p:txBody>
          <a:bodyPr/>
          <a:lstStyle>
            <a:lvl1pPr>
              <a:defRPr/>
            </a:lvl1pPr>
          </a:lstStyle>
          <a:p>
            <a:fld id="{4618CB38-4923-4330-A0AA-8385217FC0F5}" type="datetimeFigureOut">
              <a:rPr lang="de-CH" smtClean="0"/>
              <a:t>24.06.2021</a:t>
            </a:fld>
            <a:endParaRPr lang="de-CH"/>
          </a:p>
        </p:txBody>
      </p:sp>
      <p:sp>
        <p:nvSpPr>
          <p:cNvPr id="6" name="Fußzeilenplatzhalter 3"/>
          <p:cNvSpPr>
            <a:spLocks noGrp="1"/>
          </p:cNvSpPr>
          <p:nvPr>
            <p:ph type="ftr" sz="quarter" idx="12"/>
          </p:nvPr>
        </p:nvSpPr>
        <p:spPr/>
        <p:txBody>
          <a:bodyPr/>
          <a:lstStyle>
            <a:lvl1pPr>
              <a:defRPr/>
            </a:lvl1pPr>
          </a:lstStyle>
          <a:p>
            <a:endParaRPr lang="de-CH"/>
          </a:p>
        </p:txBody>
      </p:sp>
      <p:sp>
        <p:nvSpPr>
          <p:cNvPr id="7" name="Foliennummernplatzhalter 4"/>
          <p:cNvSpPr>
            <a:spLocks noGrp="1"/>
          </p:cNvSpPr>
          <p:nvPr>
            <p:ph type="sldNum" sz="quarter" idx="13"/>
          </p:nvPr>
        </p:nvSpPr>
        <p:spPr/>
        <p:txBody>
          <a:bodyPr/>
          <a:lstStyle>
            <a:lvl1pPr>
              <a:defRPr/>
            </a:lvl1pPr>
          </a:lstStyle>
          <a:p>
            <a:fld id="{4A1DDAF3-547F-45CD-849E-828828886376}" type="slidenum">
              <a:rPr lang="de-CH" smtClean="0"/>
              <a:t>‹Nr.›</a:t>
            </a:fld>
            <a:endParaRPr lang="de-C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Abschnitts-&#10;überschrift">
    <p:spTree>
      <p:nvGrpSpPr>
        <p:cNvPr id="1" name=""/>
        <p:cNvGrpSpPr/>
        <p:nvPr/>
      </p:nvGrpSpPr>
      <p:grpSpPr>
        <a:xfrm>
          <a:off x="0" y="0"/>
          <a:ext cx="0" cy="0"/>
          <a:chOff x="0" y="0"/>
          <a:chExt cx="0" cy="0"/>
        </a:xfrm>
      </p:grpSpPr>
      <p:sp>
        <p:nvSpPr>
          <p:cNvPr id="17" name="Text Placeholder 3"/>
          <p:cNvSpPr>
            <a:spLocks noGrp="1"/>
          </p:cNvSpPr>
          <p:nvPr>
            <p:ph type="body" sz="quarter" idx="13"/>
          </p:nvPr>
        </p:nvSpPr>
        <p:spPr>
          <a:xfrm>
            <a:off x="611188" y="1952625"/>
            <a:ext cx="8137525" cy="4248150"/>
          </a:xfrm>
        </p:spPr>
        <p:txBody>
          <a:bodyPr/>
          <a:lstStyle>
            <a:lvl1pPr>
              <a:defRPr sz="2400" b="1">
                <a:solidFill>
                  <a:schemeClr val="accent3"/>
                </a:solidFill>
                <a:latin typeface="+mj-lt"/>
              </a:defRPr>
            </a:lvl1pPr>
            <a:lvl2pPr marL="0" indent="0">
              <a:buNone/>
              <a:defRPr/>
            </a:lvl2pPr>
          </a:lstStyle>
          <a:p>
            <a:pPr lvl="0"/>
            <a:r>
              <a:rPr lang="de-DE" noProof="0"/>
              <a:t>Textmasterformat bearbeiten</a:t>
            </a:r>
          </a:p>
          <a:p>
            <a:pPr lvl="1"/>
            <a:r>
              <a:rPr lang="de-DE" noProof="0"/>
              <a:t>Zweite Ebene</a:t>
            </a:r>
          </a:p>
        </p:txBody>
      </p:sp>
      <p:sp>
        <p:nvSpPr>
          <p:cNvPr id="3" name="Date Placeholder 14"/>
          <p:cNvSpPr>
            <a:spLocks noGrp="1"/>
          </p:cNvSpPr>
          <p:nvPr>
            <p:ph type="dt" sz="half" idx="14"/>
          </p:nvPr>
        </p:nvSpPr>
        <p:spPr/>
        <p:txBody>
          <a:bodyPr/>
          <a:lstStyle>
            <a:lvl1pPr>
              <a:defRPr/>
            </a:lvl1pPr>
          </a:lstStyle>
          <a:p>
            <a:fld id="{4618CB38-4923-4330-A0AA-8385217FC0F5}" type="datetimeFigureOut">
              <a:rPr lang="de-CH" smtClean="0"/>
              <a:t>24.06.2021</a:t>
            </a:fld>
            <a:endParaRPr lang="de-CH"/>
          </a:p>
        </p:txBody>
      </p:sp>
      <p:sp>
        <p:nvSpPr>
          <p:cNvPr id="4" name="Fußzeilenplatzhalter 3"/>
          <p:cNvSpPr>
            <a:spLocks noGrp="1"/>
          </p:cNvSpPr>
          <p:nvPr>
            <p:ph type="ftr" sz="quarter" idx="15"/>
          </p:nvPr>
        </p:nvSpPr>
        <p:spPr/>
        <p:txBody>
          <a:bodyPr/>
          <a:lstStyle>
            <a:lvl1pPr>
              <a:defRPr/>
            </a:lvl1pPr>
          </a:lstStyle>
          <a:p>
            <a:endParaRPr lang="de-CH"/>
          </a:p>
        </p:txBody>
      </p:sp>
      <p:sp>
        <p:nvSpPr>
          <p:cNvPr id="5" name="Foliennummernplatzhalter 4"/>
          <p:cNvSpPr>
            <a:spLocks noGrp="1"/>
          </p:cNvSpPr>
          <p:nvPr>
            <p:ph type="sldNum" sz="quarter" idx="16"/>
          </p:nvPr>
        </p:nvSpPr>
        <p:spPr/>
        <p:txBody>
          <a:bodyPr/>
          <a:lstStyle>
            <a:lvl1pPr>
              <a:defRPr/>
            </a:lvl1pPr>
          </a:lstStyle>
          <a:p>
            <a:fld id="{4A1DDAF3-547F-45CD-849E-828828886376}" type="slidenum">
              <a:rPr lang="de-CH" smtClean="0"/>
              <a:t>‹Nr.›</a:t>
            </a:fld>
            <a:endParaRPr lang="de-C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Zwei Inhalt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11189" y="1952626"/>
            <a:ext cx="3960812" cy="4248150"/>
          </a:xfrm>
        </p:spPr>
        <p:txBody>
          <a:bodyPr>
            <a:normAutofit/>
          </a:bodyPr>
          <a:lstStyle>
            <a:lvl1pPr>
              <a:defRPr sz="1600"/>
            </a:lvl1pPr>
            <a:lvl2pPr>
              <a:defRPr sz="1600"/>
            </a:lvl2pPr>
            <a:lvl3pPr marL="342000">
              <a:defRPr sz="1200"/>
            </a:lvl3pPr>
            <a:lvl4pPr marL="684000">
              <a:defRPr sz="1200"/>
            </a:lvl4pPr>
            <a:lvl5pPr marL="684000">
              <a:defRPr sz="1000"/>
            </a:lvl5pPr>
            <a:lvl6pPr>
              <a:defRPr sz="1800"/>
            </a:lvl6pPr>
            <a:lvl7pPr>
              <a:defRPr sz="1800"/>
            </a:lvl7pPr>
            <a:lvl8pPr>
              <a:defRPr sz="1800"/>
            </a:lvl8pPr>
            <a:lvl9pPr>
              <a:defRPr sz="1800"/>
            </a:lvl9pPr>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sp>
        <p:nvSpPr>
          <p:cNvPr id="4" name="Content Placeholder 3"/>
          <p:cNvSpPr>
            <a:spLocks noGrp="1"/>
          </p:cNvSpPr>
          <p:nvPr>
            <p:ph sz="half" idx="2"/>
          </p:nvPr>
        </p:nvSpPr>
        <p:spPr>
          <a:xfrm>
            <a:off x="4787900" y="1952626"/>
            <a:ext cx="3960813" cy="4248150"/>
          </a:xfrm>
        </p:spPr>
        <p:txBody>
          <a:bodyPr>
            <a:normAutofit/>
          </a:bodyPr>
          <a:lstStyle>
            <a:lvl1pPr>
              <a:defRPr sz="1600"/>
            </a:lvl1pPr>
            <a:lvl2pPr>
              <a:defRPr sz="1600"/>
            </a:lvl2pPr>
            <a:lvl3pPr marL="342000">
              <a:defRPr sz="1200"/>
            </a:lvl3pPr>
            <a:lvl4pPr marL="684000">
              <a:defRPr sz="1200"/>
            </a:lvl4pPr>
            <a:lvl5pPr marL="684000">
              <a:defRPr sz="1000"/>
            </a:lvl5pPr>
            <a:lvl6pPr>
              <a:defRPr sz="1800"/>
            </a:lvl6pPr>
            <a:lvl7pPr>
              <a:defRPr sz="1800"/>
            </a:lvl7pPr>
            <a:lvl8pPr>
              <a:defRPr sz="1800"/>
            </a:lvl8pPr>
            <a:lvl9pPr>
              <a:defRPr sz="1800"/>
            </a:lvl9pPr>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sp>
        <p:nvSpPr>
          <p:cNvPr id="7" name="Titel 6"/>
          <p:cNvSpPr>
            <a:spLocks noGrp="1"/>
          </p:cNvSpPr>
          <p:nvPr>
            <p:ph type="title"/>
          </p:nvPr>
        </p:nvSpPr>
        <p:spPr/>
        <p:txBody>
          <a:bodyPr/>
          <a:lstStyle/>
          <a:p>
            <a:r>
              <a:rPr lang="de-DE"/>
              <a:t>Titelmasterformat durch Klicken bearbeiten</a:t>
            </a:r>
            <a:endParaRPr lang="de-CH"/>
          </a:p>
        </p:txBody>
      </p:sp>
      <p:sp>
        <p:nvSpPr>
          <p:cNvPr id="5" name="Date Placeholder 14"/>
          <p:cNvSpPr>
            <a:spLocks noGrp="1"/>
          </p:cNvSpPr>
          <p:nvPr>
            <p:ph type="dt" sz="half" idx="10"/>
          </p:nvPr>
        </p:nvSpPr>
        <p:spPr/>
        <p:txBody>
          <a:bodyPr/>
          <a:lstStyle>
            <a:lvl1pPr>
              <a:defRPr/>
            </a:lvl1pPr>
          </a:lstStyle>
          <a:p>
            <a:fld id="{4618CB38-4923-4330-A0AA-8385217FC0F5}" type="datetimeFigureOut">
              <a:rPr lang="de-CH" smtClean="0"/>
              <a:t>24.06.2021</a:t>
            </a:fld>
            <a:endParaRPr lang="de-CH"/>
          </a:p>
        </p:txBody>
      </p:sp>
      <p:sp>
        <p:nvSpPr>
          <p:cNvPr id="6" name="Fußzeilenplatzhalter 3"/>
          <p:cNvSpPr>
            <a:spLocks noGrp="1"/>
          </p:cNvSpPr>
          <p:nvPr>
            <p:ph type="ftr" sz="quarter" idx="11"/>
          </p:nvPr>
        </p:nvSpPr>
        <p:spPr/>
        <p:txBody>
          <a:bodyPr/>
          <a:lstStyle>
            <a:lvl1pPr>
              <a:defRPr/>
            </a:lvl1pPr>
          </a:lstStyle>
          <a:p>
            <a:endParaRPr lang="de-CH"/>
          </a:p>
        </p:txBody>
      </p:sp>
      <p:sp>
        <p:nvSpPr>
          <p:cNvPr id="8" name="Foliennummernplatzhalter 4"/>
          <p:cNvSpPr>
            <a:spLocks noGrp="1"/>
          </p:cNvSpPr>
          <p:nvPr>
            <p:ph type="sldNum" sz="quarter" idx="12"/>
          </p:nvPr>
        </p:nvSpPr>
        <p:spPr/>
        <p:txBody>
          <a:bodyPr/>
          <a:lstStyle>
            <a:lvl1pPr>
              <a:defRPr/>
            </a:lvl1pPr>
          </a:lstStyle>
          <a:p>
            <a:fld id="{4A1DDAF3-547F-45CD-849E-828828886376}" type="slidenum">
              <a:rPr lang="de-CH" smtClean="0"/>
              <a:t>‹Nr.›</a:t>
            </a:fld>
            <a:endParaRPr lang="de-C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Vergleich">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11188" y="1952836"/>
            <a:ext cx="3960812" cy="539948"/>
          </a:xfrm>
        </p:spPr>
        <p:txBody>
          <a:bodyPr anchor="b">
            <a:normAutofit/>
          </a:bodyPr>
          <a:lstStyle>
            <a:lvl1pPr marL="0" indent="0">
              <a:spcAft>
                <a:spcPts val="0"/>
              </a:spcAft>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noProof="0"/>
              <a:t>Textmasterformat bearbeiten</a:t>
            </a:r>
          </a:p>
        </p:txBody>
      </p:sp>
      <p:sp>
        <p:nvSpPr>
          <p:cNvPr id="5" name="Text Placeholder 4"/>
          <p:cNvSpPr>
            <a:spLocks noGrp="1"/>
          </p:cNvSpPr>
          <p:nvPr>
            <p:ph type="body" sz="quarter" idx="3"/>
          </p:nvPr>
        </p:nvSpPr>
        <p:spPr>
          <a:xfrm>
            <a:off x="4788023" y="1952836"/>
            <a:ext cx="3960689" cy="575952"/>
          </a:xfrm>
        </p:spPr>
        <p:txBody>
          <a:bodyPr anchor="b">
            <a:normAutofit/>
          </a:bodyPr>
          <a:lstStyle>
            <a:lvl1pPr marL="0" indent="0">
              <a:spcAft>
                <a:spcPts val="0"/>
              </a:spcAft>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noProof="0"/>
              <a:t>Textmasterformat bearbeiten</a:t>
            </a:r>
          </a:p>
        </p:txBody>
      </p:sp>
      <p:sp>
        <p:nvSpPr>
          <p:cNvPr id="13" name="Title 12"/>
          <p:cNvSpPr>
            <a:spLocks noGrp="1"/>
          </p:cNvSpPr>
          <p:nvPr>
            <p:ph type="title"/>
          </p:nvPr>
        </p:nvSpPr>
        <p:spPr/>
        <p:txBody>
          <a:bodyPr/>
          <a:lstStyle/>
          <a:p>
            <a:r>
              <a:rPr lang="de-DE" noProof="0"/>
              <a:t>Titelmasterformat durch Klicken bearbeiten</a:t>
            </a:r>
            <a:endParaRPr lang="en-GB" noProof="0" dirty="0"/>
          </a:p>
        </p:txBody>
      </p:sp>
      <p:sp>
        <p:nvSpPr>
          <p:cNvPr id="14" name="Content Placeholder 2"/>
          <p:cNvSpPr>
            <a:spLocks noGrp="1"/>
          </p:cNvSpPr>
          <p:nvPr>
            <p:ph sz="half" idx="13"/>
          </p:nvPr>
        </p:nvSpPr>
        <p:spPr>
          <a:xfrm>
            <a:off x="611188" y="2600536"/>
            <a:ext cx="3960812" cy="3600239"/>
          </a:xfrm>
        </p:spPr>
        <p:txBody>
          <a:bodyPr>
            <a:normAutofit/>
          </a:bodyPr>
          <a:lstStyle>
            <a:lvl1pPr>
              <a:defRPr sz="1800"/>
            </a:lvl1pPr>
            <a:lvl2pPr>
              <a:defRPr sz="1800"/>
            </a:lvl2pPr>
            <a:lvl3pPr>
              <a:defRPr sz="1400"/>
            </a:lvl3pPr>
            <a:lvl4pPr>
              <a:defRPr sz="1400"/>
            </a:lvl4pPr>
            <a:lvl5pPr>
              <a:defRPr sz="1100"/>
            </a:lvl5pPr>
            <a:lvl6pPr>
              <a:defRPr sz="1800"/>
            </a:lvl6pPr>
            <a:lvl7pPr>
              <a:defRPr sz="1800"/>
            </a:lvl7pPr>
            <a:lvl8pPr>
              <a:defRPr sz="1800"/>
            </a:lvl8pPr>
            <a:lvl9pPr>
              <a:defRPr sz="1800"/>
            </a:lvl9pPr>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sp>
        <p:nvSpPr>
          <p:cNvPr id="15" name="Content Placeholder 3"/>
          <p:cNvSpPr>
            <a:spLocks noGrp="1"/>
          </p:cNvSpPr>
          <p:nvPr>
            <p:ph sz="half" idx="2"/>
          </p:nvPr>
        </p:nvSpPr>
        <p:spPr>
          <a:xfrm>
            <a:off x="4787900" y="2600536"/>
            <a:ext cx="3960813" cy="3600239"/>
          </a:xfrm>
        </p:spPr>
        <p:txBody>
          <a:bodyPr>
            <a:normAutofit/>
          </a:bodyPr>
          <a:lstStyle>
            <a:lvl1pPr>
              <a:defRPr sz="1800"/>
            </a:lvl1pPr>
            <a:lvl2pPr>
              <a:defRPr sz="1800"/>
            </a:lvl2pPr>
            <a:lvl3pPr>
              <a:defRPr sz="1400"/>
            </a:lvl3pPr>
            <a:lvl4pPr>
              <a:defRPr sz="1200"/>
            </a:lvl4pPr>
            <a:lvl5pPr>
              <a:defRPr sz="1000"/>
            </a:lvl5pPr>
            <a:lvl6pPr>
              <a:defRPr sz="1800"/>
            </a:lvl6pPr>
            <a:lvl7pPr>
              <a:defRPr sz="1800"/>
            </a:lvl7pPr>
            <a:lvl8pPr>
              <a:defRPr sz="1800"/>
            </a:lvl8pPr>
            <a:lvl9pPr>
              <a:defRPr sz="1800"/>
            </a:lvl9pPr>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sp>
        <p:nvSpPr>
          <p:cNvPr id="7" name="Date Placeholder 14"/>
          <p:cNvSpPr>
            <a:spLocks noGrp="1"/>
          </p:cNvSpPr>
          <p:nvPr>
            <p:ph type="dt" sz="half" idx="14"/>
          </p:nvPr>
        </p:nvSpPr>
        <p:spPr/>
        <p:txBody>
          <a:bodyPr/>
          <a:lstStyle>
            <a:lvl1pPr>
              <a:defRPr/>
            </a:lvl1pPr>
          </a:lstStyle>
          <a:p>
            <a:fld id="{4618CB38-4923-4330-A0AA-8385217FC0F5}" type="datetimeFigureOut">
              <a:rPr lang="de-CH" smtClean="0"/>
              <a:t>24.06.2021</a:t>
            </a:fld>
            <a:endParaRPr lang="de-CH"/>
          </a:p>
        </p:txBody>
      </p:sp>
      <p:sp>
        <p:nvSpPr>
          <p:cNvPr id="8" name="Fußzeilenplatzhalter 3"/>
          <p:cNvSpPr>
            <a:spLocks noGrp="1"/>
          </p:cNvSpPr>
          <p:nvPr>
            <p:ph type="ftr" sz="quarter" idx="15"/>
          </p:nvPr>
        </p:nvSpPr>
        <p:spPr/>
        <p:txBody>
          <a:bodyPr/>
          <a:lstStyle>
            <a:lvl1pPr>
              <a:defRPr/>
            </a:lvl1pPr>
          </a:lstStyle>
          <a:p>
            <a:endParaRPr lang="de-CH"/>
          </a:p>
        </p:txBody>
      </p:sp>
      <p:sp>
        <p:nvSpPr>
          <p:cNvPr id="9" name="Foliennummernplatzhalter 4"/>
          <p:cNvSpPr>
            <a:spLocks noGrp="1"/>
          </p:cNvSpPr>
          <p:nvPr>
            <p:ph type="sldNum" sz="quarter" idx="16"/>
          </p:nvPr>
        </p:nvSpPr>
        <p:spPr/>
        <p:txBody>
          <a:bodyPr/>
          <a:lstStyle>
            <a:lvl1pPr>
              <a:defRPr/>
            </a:lvl1pPr>
          </a:lstStyle>
          <a:p>
            <a:fld id="{4A1DDAF3-547F-45CD-849E-828828886376}" type="slidenum">
              <a:rPr lang="de-CH" smtClean="0"/>
              <a:t>‹Nr.›</a:t>
            </a:fld>
            <a:endParaRPr lang="de-C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Nur Titel">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a:t>Titelmasterformat durch Klicken bearbeiten</a:t>
            </a:r>
            <a:endParaRPr lang="de-CH"/>
          </a:p>
        </p:txBody>
      </p:sp>
      <p:sp>
        <p:nvSpPr>
          <p:cNvPr id="3" name="Date Placeholder 14"/>
          <p:cNvSpPr>
            <a:spLocks noGrp="1"/>
          </p:cNvSpPr>
          <p:nvPr>
            <p:ph type="dt" sz="half" idx="10"/>
          </p:nvPr>
        </p:nvSpPr>
        <p:spPr/>
        <p:txBody>
          <a:bodyPr/>
          <a:lstStyle>
            <a:lvl1pPr>
              <a:defRPr/>
            </a:lvl1pPr>
          </a:lstStyle>
          <a:p>
            <a:fld id="{4618CB38-4923-4330-A0AA-8385217FC0F5}" type="datetimeFigureOut">
              <a:rPr lang="de-CH" smtClean="0"/>
              <a:t>24.06.2021</a:t>
            </a:fld>
            <a:endParaRPr lang="de-CH"/>
          </a:p>
        </p:txBody>
      </p:sp>
      <p:sp>
        <p:nvSpPr>
          <p:cNvPr id="4" name="Fußzeilenplatzhalter 3"/>
          <p:cNvSpPr>
            <a:spLocks noGrp="1"/>
          </p:cNvSpPr>
          <p:nvPr>
            <p:ph type="ftr" sz="quarter" idx="11"/>
          </p:nvPr>
        </p:nvSpPr>
        <p:spPr/>
        <p:txBody>
          <a:bodyPr/>
          <a:lstStyle>
            <a:lvl1pPr>
              <a:defRPr/>
            </a:lvl1pPr>
          </a:lstStyle>
          <a:p>
            <a:endParaRPr lang="de-CH"/>
          </a:p>
        </p:txBody>
      </p:sp>
      <p:sp>
        <p:nvSpPr>
          <p:cNvPr id="6" name="Foliennummernplatzhalter 4"/>
          <p:cNvSpPr>
            <a:spLocks noGrp="1"/>
          </p:cNvSpPr>
          <p:nvPr>
            <p:ph type="sldNum" sz="quarter" idx="12"/>
          </p:nvPr>
        </p:nvSpPr>
        <p:spPr/>
        <p:txBody>
          <a:bodyPr/>
          <a:lstStyle>
            <a:lvl1pPr>
              <a:defRPr/>
            </a:lvl1pPr>
          </a:lstStyle>
          <a:p>
            <a:fld id="{4A1DDAF3-547F-45CD-849E-828828886376}" type="slidenum">
              <a:rPr lang="de-CH" smtClean="0"/>
              <a:t>‹Nr.›</a:t>
            </a:fld>
            <a:endParaRPr lang="de-C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e Placeholder 14"/>
          <p:cNvSpPr>
            <a:spLocks noGrp="1"/>
          </p:cNvSpPr>
          <p:nvPr>
            <p:ph type="dt" sz="half" idx="10"/>
          </p:nvPr>
        </p:nvSpPr>
        <p:spPr/>
        <p:txBody>
          <a:bodyPr/>
          <a:lstStyle>
            <a:lvl1pPr>
              <a:defRPr/>
            </a:lvl1pPr>
          </a:lstStyle>
          <a:p>
            <a:fld id="{4618CB38-4923-4330-A0AA-8385217FC0F5}" type="datetimeFigureOut">
              <a:rPr lang="de-CH" smtClean="0"/>
              <a:t>24.06.2021</a:t>
            </a:fld>
            <a:endParaRPr lang="de-CH"/>
          </a:p>
        </p:txBody>
      </p:sp>
      <p:sp>
        <p:nvSpPr>
          <p:cNvPr id="3" name="Fußzeilenplatzhalter 3"/>
          <p:cNvSpPr>
            <a:spLocks noGrp="1"/>
          </p:cNvSpPr>
          <p:nvPr>
            <p:ph type="ftr" sz="quarter" idx="11"/>
          </p:nvPr>
        </p:nvSpPr>
        <p:spPr/>
        <p:txBody>
          <a:bodyPr/>
          <a:lstStyle>
            <a:lvl1pPr>
              <a:defRPr/>
            </a:lvl1pPr>
          </a:lstStyle>
          <a:p>
            <a:endParaRPr lang="de-CH"/>
          </a:p>
        </p:txBody>
      </p:sp>
      <p:sp>
        <p:nvSpPr>
          <p:cNvPr id="4" name="Foliennummernplatzhalter 4"/>
          <p:cNvSpPr>
            <a:spLocks noGrp="1"/>
          </p:cNvSpPr>
          <p:nvPr>
            <p:ph type="sldNum" sz="quarter" idx="12"/>
          </p:nvPr>
        </p:nvSpPr>
        <p:spPr/>
        <p:txBody>
          <a:bodyPr/>
          <a:lstStyle>
            <a:lvl1pPr>
              <a:defRPr/>
            </a:lvl1pPr>
          </a:lstStyle>
          <a:p>
            <a:fld id="{4A1DDAF3-547F-45CD-849E-828828886376}" type="slidenum">
              <a:rPr lang="de-CH" smtClean="0"/>
              <a:t>‹Nr.›</a:t>
            </a:fld>
            <a:endParaRPr lang="de-C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Inhalt mit Überschrift">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611188" y="1952625"/>
            <a:ext cx="2124075" cy="4248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noProof="0"/>
              <a:t>Textmasterformat bearbeiten</a:t>
            </a:r>
          </a:p>
        </p:txBody>
      </p:sp>
      <p:sp>
        <p:nvSpPr>
          <p:cNvPr id="14" name="Content Placeholder 13"/>
          <p:cNvSpPr>
            <a:spLocks noGrp="1"/>
          </p:cNvSpPr>
          <p:nvPr>
            <p:ph sz="quarter" idx="11"/>
          </p:nvPr>
        </p:nvSpPr>
        <p:spPr>
          <a:xfrm>
            <a:off x="2987675" y="1952625"/>
            <a:ext cx="5761038" cy="4248150"/>
          </a:xfrm>
        </p:spPr>
        <p:txBody>
          <a:bodyPr/>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GB" noProof="0" dirty="0"/>
          </a:p>
        </p:txBody>
      </p:sp>
      <p:sp>
        <p:nvSpPr>
          <p:cNvPr id="6" name="Titel 5"/>
          <p:cNvSpPr>
            <a:spLocks noGrp="1"/>
          </p:cNvSpPr>
          <p:nvPr>
            <p:ph type="title"/>
          </p:nvPr>
        </p:nvSpPr>
        <p:spPr/>
        <p:txBody>
          <a:bodyPr/>
          <a:lstStyle/>
          <a:p>
            <a:r>
              <a:rPr lang="de-DE"/>
              <a:t>Titelmasterformat durch Klicken bearbeiten</a:t>
            </a:r>
            <a:endParaRPr lang="de-CH"/>
          </a:p>
        </p:txBody>
      </p:sp>
      <p:sp>
        <p:nvSpPr>
          <p:cNvPr id="5" name="Date Placeholder 14"/>
          <p:cNvSpPr>
            <a:spLocks noGrp="1"/>
          </p:cNvSpPr>
          <p:nvPr>
            <p:ph type="dt" sz="half" idx="12"/>
          </p:nvPr>
        </p:nvSpPr>
        <p:spPr/>
        <p:txBody>
          <a:bodyPr/>
          <a:lstStyle>
            <a:lvl1pPr>
              <a:defRPr/>
            </a:lvl1pPr>
          </a:lstStyle>
          <a:p>
            <a:fld id="{4618CB38-4923-4330-A0AA-8385217FC0F5}" type="datetimeFigureOut">
              <a:rPr lang="de-CH" smtClean="0"/>
              <a:t>24.06.2021</a:t>
            </a:fld>
            <a:endParaRPr lang="de-CH"/>
          </a:p>
        </p:txBody>
      </p:sp>
      <p:sp>
        <p:nvSpPr>
          <p:cNvPr id="7" name="Fußzeilenplatzhalter 3"/>
          <p:cNvSpPr>
            <a:spLocks noGrp="1"/>
          </p:cNvSpPr>
          <p:nvPr>
            <p:ph type="ftr" sz="quarter" idx="13"/>
          </p:nvPr>
        </p:nvSpPr>
        <p:spPr/>
        <p:txBody>
          <a:bodyPr/>
          <a:lstStyle>
            <a:lvl1pPr>
              <a:defRPr/>
            </a:lvl1pPr>
          </a:lstStyle>
          <a:p>
            <a:endParaRPr lang="de-CH"/>
          </a:p>
        </p:txBody>
      </p:sp>
      <p:sp>
        <p:nvSpPr>
          <p:cNvPr id="8" name="Foliennummernplatzhalter 4"/>
          <p:cNvSpPr>
            <a:spLocks noGrp="1"/>
          </p:cNvSpPr>
          <p:nvPr>
            <p:ph type="sldNum" sz="quarter" idx="14"/>
          </p:nvPr>
        </p:nvSpPr>
        <p:spPr/>
        <p:txBody>
          <a:bodyPr/>
          <a:lstStyle>
            <a:lvl1pPr>
              <a:defRPr/>
            </a:lvl1pPr>
          </a:lstStyle>
          <a:p>
            <a:fld id="{4A1DDAF3-547F-45CD-849E-828828886376}" type="slidenum">
              <a:rPr lang="de-CH" smtClean="0"/>
              <a:t>‹Nr.›</a:t>
            </a:fld>
            <a:endParaRPr lang="de-C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Bild mit Überschrif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11188" y="1952625"/>
            <a:ext cx="5905028" cy="424814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endParaRPr lang="en-GB" noProof="0" dirty="0"/>
          </a:p>
        </p:txBody>
      </p:sp>
      <p:sp>
        <p:nvSpPr>
          <p:cNvPr id="4" name="Text Placeholder 3"/>
          <p:cNvSpPr>
            <a:spLocks noGrp="1"/>
          </p:cNvSpPr>
          <p:nvPr>
            <p:ph type="body" sz="half" idx="2"/>
          </p:nvPr>
        </p:nvSpPr>
        <p:spPr>
          <a:xfrm>
            <a:off x="6767513" y="1952625"/>
            <a:ext cx="1981200" cy="4248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noProof="0"/>
              <a:t>Textmasterformat bearbeiten</a:t>
            </a:r>
          </a:p>
        </p:txBody>
      </p:sp>
      <p:sp>
        <p:nvSpPr>
          <p:cNvPr id="7" name="Titel 6"/>
          <p:cNvSpPr>
            <a:spLocks noGrp="1"/>
          </p:cNvSpPr>
          <p:nvPr>
            <p:ph type="title"/>
          </p:nvPr>
        </p:nvSpPr>
        <p:spPr/>
        <p:txBody>
          <a:bodyPr/>
          <a:lstStyle/>
          <a:p>
            <a:r>
              <a:rPr lang="de-DE"/>
              <a:t>Titelmasterformat durch Klicken bearbeiten</a:t>
            </a:r>
            <a:endParaRPr lang="de-CH"/>
          </a:p>
        </p:txBody>
      </p:sp>
      <p:sp>
        <p:nvSpPr>
          <p:cNvPr id="5" name="Date Placeholder 14"/>
          <p:cNvSpPr>
            <a:spLocks noGrp="1"/>
          </p:cNvSpPr>
          <p:nvPr>
            <p:ph type="dt" sz="half" idx="10"/>
          </p:nvPr>
        </p:nvSpPr>
        <p:spPr/>
        <p:txBody>
          <a:bodyPr/>
          <a:lstStyle>
            <a:lvl1pPr>
              <a:defRPr/>
            </a:lvl1pPr>
          </a:lstStyle>
          <a:p>
            <a:fld id="{4618CB38-4923-4330-A0AA-8385217FC0F5}" type="datetimeFigureOut">
              <a:rPr lang="de-CH" smtClean="0"/>
              <a:t>24.06.2021</a:t>
            </a:fld>
            <a:endParaRPr lang="de-CH"/>
          </a:p>
        </p:txBody>
      </p:sp>
      <p:sp>
        <p:nvSpPr>
          <p:cNvPr id="6" name="Fußzeilenplatzhalter 3"/>
          <p:cNvSpPr>
            <a:spLocks noGrp="1"/>
          </p:cNvSpPr>
          <p:nvPr>
            <p:ph type="ftr" sz="quarter" idx="11"/>
          </p:nvPr>
        </p:nvSpPr>
        <p:spPr/>
        <p:txBody>
          <a:bodyPr/>
          <a:lstStyle>
            <a:lvl1pPr>
              <a:defRPr/>
            </a:lvl1pPr>
          </a:lstStyle>
          <a:p>
            <a:endParaRPr lang="de-CH"/>
          </a:p>
        </p:txBody>
      </p:sp>
      <p:sp>
        <p:nvSpPr>
          <p:cNvPr id="8" name="Foliennummernplatzhalter 4"/>
          <p:cNvSpPr>
            <a:spLocks noGrp="1"/>
          </p:cNvSpPr>
          <p:nvPr>
            <p:ph type="sldNum" sz="quarter" idx="12"/>
          </p:nvPr>
        </p:nvSpPr>
        <p:spPr/>
        <p:txBody>
          <a:bodyPr/>
          <a:lstStyle>
            <a:lvl1pPr>
              <a:defRPr/>
            </a:lvl1pPr>
          </a:lstStyle>
          <a:p>
            <a:fld id="{4A1DDAF3-547F-45CD-849E-828828886376}" type="slidenum">
              <a:rPr lang="de-CH" smtClean="0"/>
              <a:t>‹Nr.›</a:t>
            </a:fld>
            <a:endParaRPr lang="de-C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11188" y="1341438"/>
            <a:ext cx="8137525" cy="3698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CH" dirty="0"/>
              <a:t>Frühe Förderung im Kanton Basel-Stadt</a:t>
            </a:r>
          </a:p>
        </p:txBody>
      </p:sp>
      <p:sp>
        <p:nvSpPr>
          <p:cNvPr id="1027" name="Text Placeholder 2"/>
          <p:cNvSpPr>
            <a:spLocks noGrp="1"/>
          </p:cNvSpPr>
          <p:nvPr>
            <p:ph type="body" idx="1"/>
          </p:nvPr>
        </p:nvSpPr>
        <p:spPr bwMode="auto">
          <a:xfrm>
            <a:off x="611188" y="1954213"/>
            <a:ext cx="8137525" cy="42465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endParaRPr lang="de-CH" dirty="0"/>
          </a:p>
          <a:p>
            <a:pPr lvl="0"/>
            <a:endParaRPr lang="de-CH" dirty="0"/>
          </a:p>
          <a:p>
            <a:pPr lvl="0"/>
            <a:r>
              <a:rPr lang="de-CH" dirty="0"/>
              <a:t>Präsentation Sitzung  Familienkommission vom 19. März 2020</a:t>
            </a:r>
          </a:p>
          <a:p>
            <a:pPr lvl="0"/>
            <a:endParaRPr lang="de-CH" dirty="0"/>
          </a:p>
          <a:p>
            <a:pPr lvl="0"/>
            <a:r>
              <a:rPr lang="de-CH" dirty="0"/>
              <a:t>Thomas Mächler, Leiter Jugend, Familie und Sport</a:t>
            </a:r>
            <a:br>
              <a:rPr lang="de-CH" dirty="0"/>
            </a:br>
            <a:r>
              <a:rPr lang="de-CH" dirty="0"/>
              <a:t>Mark Wyss, Leiter Kinder- und Jugenddienst (KJD)</a:t>
            </a:r>
          </a:p>
        </p:txBody>
      </p:sp>
      <p:sp>
        <p:nvSpPr>
          <p:cNvPr id="15" name="Date Placeholder 14"/>
          <p:cNvSpPr>
            <a:spLocks noGrp="1"/>
          </p:cNvSpPr>
          <p:nvPr>
            <p:ph type="dt" sz="half" idx="2"/>
          </p:nvPr>
        </p:nvSpPr>
        <p:spPr>
          <a:xfrm>
            <a:off x="609600" y="6489700"/>
            <a:ext cx="1982788" cy="366713"/>
          </a:xfrm>
          <a:prstGeom prst="rect">
            <a:avLst/>
          </a:prstGeom>
        </p:spPr>
        <p:txBody>
          <a:bodyPr vert="horz" lIns="0" tIns="28800" rIns="0" bIns="0" rtlCol="0" anchor="t" anchorCtr="0"/>
          <a:lstStyle>
            <a:lvl1pPr algn="l" fontAlgn="auto">
              <a:spcBef>
                <a:spcPts val="0"/>
              </a:spcBef>
              <a:spcAft>
                <a:spcPts val="0"/>
              </a:spcAft>
              <a:defRPr sz="1200" smtClean="0">
                <a:solidFill>
                  <a:schemeClr val="tx2"/>
                </a:solidFill>
                <a:latin typeface="+mn-lt"/>
              </a:defRPr>
            </a:lvl1pPr>
          </a:lstStyle>
          <a:p>
            <a:fld id="{4618CB38-4923-4330-A0AA-8385217FC0F5}" type="datetimeFigureOut">
              <a:rPr lang="de-CH" smtClean="0"/>
              <a:t>24.06.2021</a:t>
            </a:fld>
            <a:endParaRPr lang="de-CH"/>
          </a:p>
        </p:txBody>
      </p:sp>
      <p:pic>
        <p:nvPicPr>
          <p:cNvPr id="1029" name="Grafik 17"/>
          <p:cNvPicPr>
            <a:picLocks noChangeAspect="1"/>
          </p:cNvPicPr>
          <p:nvPr/>
        </p:nvPicPr>
        <p:blipFill>
          <a:blip r:embed="rId12"/>
          <a:srcRect/>
          <a:stretch>
            <a:fillRect/>
          </a:stretch>
        </p:blipFill>
        <p:spPr bwMode="auto">
          <a:xfrm>
            <a:off x="179388" y="187325"/>
            <a:ext cx="339725" cy="630238"/>
          </a:xfrm>
          <a:prstGeom prst="rect">
            <a:avLst/>
          </a:prstGeom>
          <a:noFill/>
          <a:ln w="9525">
            <a:noFill/>
            <a:miter lim="800000"/>
            <a:headEnd/>
            <a:tailEnd/>
          </a:ln>
        </p:spPr>
      </p:pic>
      <p:sp>
        <p:nvSpPr>
          <p:cNvPr id="21" name="Textfeld 20"/>
          <p:cNvSpPr txBox="1"/>
          <p:nvPr/>
        </p:nvSpPr>
        <p:spPr>
          <a:xfrm>
            <a:off x="611188" y="549275"/>
            <a:ext cx="4032250" cy="171450"/>
          </a:xfrm>
          <a:prstGeom prst="rect">
            <a:avLst/>
          </a:prstGeom>
          <a:noFill/>
        </p:spPr>
        <p:txBody>
          <a:bodyPr lIns="0" tIns="3600" rIns="0" bIns="0">
            <a:spAutoFit/>
          </a:bodyPr>
          <a:lstStyle/>
          <a:p>
            <a:r>
              <a:rPr lang="de-CH" sz="1100" b="1"/>
              <a:t>Kanton Basel-Stadt</a:t>
            </a:r>
          </a:p>
        </p:txBody>
      </p:sp>
      <p:sp>
        <p:nvSpPr>
          <p:cNvPr id="4" name="Fußzeilenplatzhalter 3"/>
          <p:cNvSpPr>
            <a:spLocks noGrp="1"/>
          </p:cNvSpPr>
          <p:nvPr>
            <p:ph type="ftr" sz="quarter" idx="3"/>
          </p:nvPr>
        </p:nvSpPr>
        <p:spPr>
          <a:xfrm>
            <a:off x="2735263" y="6489700"/>
            <a:ext cx="5581650" cy="366713"/>
          </a:xfrm>
          <a:prstGeom prst="rect">
            <a:avLst/>
          </a:prstGeom>
        </p:spPr>
        <p:txBody>
          <a:bodyPr vert="horz" lIns="0" tIns="28800" rIns="0" bIns="0" rtlCol="0" anchor="t" anchorCtr="0"/>
          <a:lstStyle>
            <a:lvl1pPr algn="r" fontAlgn="auto">
              <a:spcBef>
                <a:spcPts val="0"/>
              </a:spcBef>
              <a:spcAft>
                <a:spcPts val="0"/>
              </a:spcAft>
              <a:defRPr sz="1200" smtClean="0">
                <a:solidFill>
                  <a:schemeClr val="tx2"/>
                </a:solidFill>
                <a:latin typeface="+mn-lt"/>
              </a:defRPr>
            </a:lvl1pPr>
          </a:lstStyle>
          <a:p>
            <a:endParaRPr lang="de-CH"/>
          </a:p>
        </p:txBody>
      </p:sp>
      <p:sp>
        <p:nvSpPr>
          <p:cNvPr id="5" name="Foliennummernplatzhalter 4"/>
          <p:cNvSpPr>
            <a:spLocks noGrp="1"/>
          </p:cNvSpPr>
          <p:nvPr>
            <p:ph type="sldNum" sz="quarter" idx="4"/>
          </p:nvPr>
        </p:nvSpPr>
        <p:spPr>
          <a:xfrm>
            <a:off x="8461375" y="6489700"/>
            <a:ext cx="682625" cy="366713"/>
          </a:xfrm>
          <a:prstGeom prst="rect">
            <a:avLst/>
          </a:prstGeom>
        </p:spPr>
        <p:txBody>
          <a:bodyPr vert="horz" wrap="square" lIns="0" tIns="28800" rIns="0" bIns="0" numCol="1" anchor="t" anchorCtr="0" compatLnSpc="1">
            <a:prstTxWarp prst="textNoShape">
              <a:avLst/>
            </a:prstTxWarp>
          </a:bodyPr>
          <a:lstStyle>
            <a:lvl1pPr>
              <a:defRPr sz="1200">
                <a:solidFill>
                  <a:schemeClr val="tx2"/>
                </a:solidFill>
              </a:defRPr>
            </a:lvl1pPr>
          </a:lstStyle>
          <a:p>
            <a:fld id="{4A1DDAF3-547F-45CD-849E-828828886376}" type="slidenum">
              <a:rPr lang="de-CH" smtClean="0"/>
              <a:t>‹Nr.›</a:t>
            </a:fld>
            <a:endParaRPr lang="de-CH"/>
          </a:p>
        </p:txBody>
      </p:sp>
      <p:pic>
        <p:nvPicPr>
          <p:cNvPr id="1034" name="Grafik 10"/>
          <p:cNvPicPr>
            <a:picLocks noChangeAspect="1"/>
          </p:cNvPicPr>
          <p:nvPr/>
        </p:nvPicPr>
        <p:blipFill>
          <a:blip r:embed="rId12"/>
          <a:srcRect/>
          <a:stretch>
            <a:fillRect/>
          </a:stretch>
        </p:blipFill>
        <p:spPr bwMode="auto">
          <a:xfrm>
            <a:off x="179388" y="187325"/>
            <a:ext cx="339725" cy="630238"/>
          </a:xfrm>
          <a:prstGeom prst="rect">
            <a:avLst/>
          </a:prstGeom>
          <a:noFill/>
          <a:ln w="9525">
            <a:noFill/>
            <a:miter lim="800000"/>
            <a:headEnd/>
            <a:tailEnd/>
          </a:ln>
        </p:spPr>
      </p:pic>
      <p:pic>
        <p:nvPicPr>
          <p:cNvPr id="1035" name="Grafik 11"/>
          <p:cNvPicPr>
            <a:picLocks noChangeAspect="1"/>
          </p:cNvPicPr>
          <p:nvPr/>
        </p:nvPicPr>
        <p:blipFill>
          <a:blip r:embed="rId12"/>
          <a:srcRect/>
          <a:stretch>
            <a:fillRect/>
          </a:stretch>
        </p:blipFill>
        <p:spPr bwMode="auto">
          <a:xfrm>
            <a:off x="179388" y="187325"/>
            <a:ext cx="339725" cy="6302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rtl="0" eaLnBrk="1" fontAlgn="base" hangingPunct="1">
        <a:spcBef>
          <a:spcPct val="0"/>
        </a:spcBef>
        <a:spcAft>
          <a:spcPct val="0"/>
        </a:spcAft>
        <a:defRPr sz="2400" b="1" kern="1200">
          <a:solidFill>
            <a:schemeClr val="accent1"/>
          </a:solidFill>
          <a:latin typeface="+mj-lt"/>
          <a:ea typeface="+mj-ea"/>
          <a:cs typeface="+mj-cs"/>
        </a:defRPr>
      </a:lvl1pPr>
      <a:lvl2pPr algn="l" rtl="0" eaLnBrk="1" fontAlgn="base" hangingPunct="1">
        <a:spcBef>
          <a:spcPct val="0"/>
        </a:spcBef>
        <a:spcAft>
          <a:spcPct val="0"/>
        </a:spcAft>
        <a:defRPr sz="2400" b="1">
          <a:solidFill>
            <a:schemeClr val="accent1"/>
          </a:solidFill>
          <a:latin typeface="Arial" charset="0"/>
        </a:defRPr>
      </a:lvl2pPr>
      <a:lvl3pPr algn="l" rtl="0" eaLnBrk="1" fontAlgn="base" hangingPunct="1">
        <a:spcBef>
          <a:spcPct val="0"/>
        </a:spcBef>
        <a:spcAft>
          <a:spcPct val="0"/>
        </a:spcAft>
        <a:defRPr sz="2400" b="1">
          <a:solidFill>
            <a:schemeClr val="accent1"/>
          </a:solidFill>
          <a:latin typeface="Arial" charset="0"/>
        </a:defRPr>
      </a:lvl3pPr>
      <a:lvl4pPr algn="l" rtl="0" eaLnBrk="1" fontAlgn="base" hangingPunct="1">
        <a:spcBef>
          <a:spcPct val="0"/>
        </a:spcBef>
        <a:spcAft>
          <a:spcPct val="0"/>
        </a:spcAft>
        <a:defRPr sz="2400" b="1">
          <a:solidFill>
            <a:schemeClr val="accent1"/>
          </a:solidFill>
          <a:latin typeface="Arial" charset="0"/>
        </a:defRPr>
      </a:lvl4pPr>
      <a:lvl5pPr algn="l" rtl="0" eaLnBrk="1" fontAlgn="base" hangingPunct="1">
        <a:spcBef>
          <a:spcPct val="0"/>
        </a:spcBef>
        <a:spcAft>
          <a:spcPct val="0"/>
        </a:spcAft>
        <a:defRPr sz="2400" b="1">
          <a:solidFill>
            <a:schemeClr val="accent1"/>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p:titleStyle>
    <p:bodyStyle>
      <a:lvl1pPr algn="l" defTabSz="341313" rtl="0" eaLnBrk="1" fontAlgn="base" hangingPunct="1">
        <a:spcBef>
          <a:spcPct val="0"/>
        </a:spcBef>
        <a:spcAft>
          <a:spcPts val="863"/>
        </a:spcAft>
        <a:buFont typeface="Arial" charset="0"/>
        <a:defRPr sz="2400" b="1" kern="1200" baseline="0">
          <a:solidFill>
            <a:schemeClr val="tx1"/>
          </a:solidFill>
          <a:latin typeface="+mn-lt"/>
          <a:ea typeface="+mn-ea"/>
          <a:cs typeface="+mn-cs"/>
        </a:defRPr>
      </a:lvl1pPr>
      <a:lvl2pPr marL="341313" indent="-341313" algn="l" defTabSz="341313" rtl="0" eaLnBrk="1" fontAlgn="base" hangingPunct="1">
        <a:spcBef>
          <a:spcPct val="0"/>
        </a:spcBef>
        <a:spcAft>
          <a:spcPts val="863"/>
        </a:spcAft>
        <a:buFont typeface="Arial" charset="0"/>
        <a:buChar char="–"/>
        <a:defRPr kern="1200">
          <a:solidFill>
            <a:schemeClr val="tx1"/>
          </a:solidFill>
          <a:latin typeface="+mn-lt"/>
          <a:ea typeface="+mn-ea"/>
          <a:cs typeface="+mn-cs"/>
        </a:defRPr>
      </a:lvl2pPr>
      <a:lvl3pPr marL="341313" algn="l" defTabSz="341313" rtl="0" eaLnBrk="1" fontAlgn="base" hangingPunct="1">
        <a:spcBef>
          <a:spcPct val="0"/>
        </a:spcBef>
        <a:spcAft>
          <a:spcPts val="675"/>
        </a:spcAft>
        <a:buFont typeface="Arial" charset="0"/>
        <a:defRPr sz="1400" kern="1200">
          <a:solidFill>
            <a:schemeClr val="tx1"/>
          </a:solidFill>
          <a:latin typeface="+mn-lt"/>
          <a:ea typeface="+mn-ea"/>
          <a:cs typeface="+mn-cs"/>
        </a:defRPr>
      </a:lvl3pPr>
      <a:lvl4pPr marL="682625" indent="-341313" algn="l" defTabSz="341313" rtl="0" eaLnBrk="1" fontAlgn="base" hangingPunct="1">
        <a:spcBef>
          <a:spcPct val="0"/>
        </a:spcBef>
        <a:spcAft>
          <a:spcPts val="675"/>
        </a:spcAft>
        <a:buFont typeface="Arial" charset="0"/>
        <a:buChar char="–"/>
        <a:defRPr sz="1400" kern="1200">
          <a:solidFill>
            <a:schemeClr val="tx1"/>
          </a:solidFill>
          <a:latin typeface="+mn-lt"/>
          <a:ea typeface="+mn-ea"/>
          <a:cs typeface="+mn-cs"/>
        </a:defRPr>
      </a:lvl4pPr>
      <a:lvl5pPr marL="682625" algn="l" defTabSz="341313" rtl="0" eaLnBrk="1" fontAlgn="base" hangingPunct="1">
        <a:spcBef>
          <a:spcPct val="0"/>
        </a:spcBef>
        <a:spcAft>
          <a:spcPct val="0"/>
        </a:spcAft>
        <a:buFont typeface="Arial" charset="0"/>
        <a:defRPr sz="1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sz="quarter" idx="10"/>
          </p:nvPr>
        </p:nvSpPr>
        <p:spPr/>
        <p:txBody>
          <a:bodyPr/>
          <a:lstStyle/>
          <a:p>
            <a:endParaRPr lang="de-CH" dirty="0"/>
          </a:p>
          <a:p>
            <a:r>
              <a:rPr lang="de-CH" b="0" dirty="0"/>
              <a:t>Zentrum für Frühförderung des </a:t>
            </a:r>
            <a:r>
              <a:rPr b="0" dirty="0"/>
              <a:t>Kinder- und </a:t>
            </a:r>
            <a:r>
              <a:rPr b="0" dirty="0" err="1"/>
              <a:t>Jugenddienst</a:t>
            </a:r>
            <a:r>
              <a:rPr lang="de-CH" b="0" dirty="0"/>
              <a:t>es, </a:t>
            </a:r>
            <a:r>
              <a:rPr b="0" dirty="0" err="1"/>
              <a:t>Erziehungsdepartement</a:t>
            </a:r>
            <a:r>
              <a:rPr b="0" dirty="0"/>
              <a:t> Basel</a:t>
            </a:r>
            <a:endParaRPr lang="de-CH" b="0" dirty="0"/>
          </a:p>
          <a:p>
            <a:endParaRPr lang="de-CH" dirty="0"/>
          </a:p>
          <a:p>
            <a:r>
              <a:rPr lang="de-CH" b="0" dirty="0"/>
              <a:t>PD Dr. Noortje Vriends </a:t>
            </a:r>
          </a:p>
          <a:p>
            <a:r>
              <a:rPr lang="de-CH" b="0" dirty="0"/>
              <a:t>Claudia Giordano</a:t>
            </a:r>
          </a:p>
          <a:p>
            <a:r>
              <a:rPr lang="de-CH" sz="1800" b="0" dirty="0"/>
              <a:t>MA Sonderpädagogik, Vertiefungsrichtung Heilpädagogische Früherziehung</a:t>
            </a:r>
            <a:endParaRPr sz="1800" b="0" dirty="0"/>
          </a:p>
        </p:txBody>
      </p:sp>
      <p:sp>
        <p:nvSpPr>
          <p:cNvPr id="2" name="Titel 1"/>
          <p:cNvSpPr>
            <a:spLocks noGrp="1"/>
          </p:cNvSpPr>
          <p:nvPr>
            <p:ph type="title"/>
          </p:nvPr>
        </p:nvSpPr>
        <p:spPr/>
        <p:txBody>
          <a:bodyPr/>
          <a:lstStyle/>
          <a:p>
            <a:r>
              <a:rPr lang="de-CH" dirty="0"/>
              <a:t>Praxis im Umgang bei Hinweisen auf eine Kindeswohlgefährdung</a:t>
            </a:r>
            <a:endParaRPr dirty="0"/>
          </a:p>
        </p:txBody>
      </p:sp>
    </p:spTree>
    <p:extLst>
      <p:ext uri="{BB962C8B-B14F-4D97-AF65-F5344CB8AC3E}">
        <p14:creationId xmlns:p14="http://schemas.microsoft.com/office/powerpoint/2010/main" val="1937962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0"/>
          </p:nvPr>
        </p:nvSpPr>
        <p:spPr/>
        <p:txBody>
          <a:bodyPr/>
          <a:lstStyle/>
          <a:p>
            <a:r>
              <a:rPr lang="de-CH" b="0" dirty="0"/>
              <a:t>In einer mehrfachbelasteten Familie, in der bereits eine Familienbegleitung und Kita-Betreuung der beiden Kinder (2 und 4 Jahr alt, wobei das ältere Kind in der HFE ist)  installiert wurde, verstirbt der Vater. Die Mutter fühlt sich überfordert mit der Betreuung der beiden Kinder. </a:t>
            </a:r>
          </a:p>
          <a:p>
            <a:endParaRPr lang="de-CH" b="0" dirty="0">
              <a:solidFill>
                <a:srgbClr val="FF0000"/>
              </a:solidFill>
            </a:endParaRPr>
          </a:p>
          <a:p>
            <a:r>
              <a:rPr lang="de-CH" dirty="0"/>
              <a:t>Das Kindeswohl sichern</a:t>
            </a:r>
          </a:p>
        </p:txBody>
      </p:sp>
      <p:sp>
        <p:nvSpPr>
          <p:cNvPr id="3" name="Titel 2"/>
          <p:cNvSpPr>
            <a:spLocks noGrp="1"/>
          </p:cNvSpPr>
          <p:nvPr>
            <p:ph type="title"/>
          </p:nvPr>
        </p:nvSpPr>
        <p:spPr/>
        <p:txBody>
          <a:bodyPr/>
          <a:lstStyle/>
          <a:p>
            <a:r>
              <a:rPr lang="de-CH" dirty="0"/>
              <a:t>Fallbeispiel 2: temporäre Heimplatzierung</a:t>
            </a:r>
            <a:br>
              <a:rPr lang="de-CH" dirty="0"/>
            </a:br>
            <a:endParaRPr lang="de-CH" dirty="0"/>
          </a:p>
        </p:txBody>
      </p:sp>
    </p:spTree>
    <p:extLst>
      <p:ext uri="{BB962C8B-B14F-4D97-AF65-F5344CB8AC3E}">
        <p14:creationId xmlns:p14="http://schemas.microsoft.com/office/powerpoint/2010/main" val="1813704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0"/>
          </p:nvPr>
        </p:nvSpPr>
        <p:spPr/>
        <p:txBody>
          <a:bodyPr/>
          <a:lstStyle/>
          <a:p>
            <a:r>
              <a:rPr lang="de-CH" b="0" dirty="0"/>
              <a:t>Im Gespräch mit den Eltern wird deutlich, wie hoch der Medienkonsum des 3-jährigen Jungen bis anhin war und dass er in den ersten Lebensjahren in einer sehr anregungsarmen Umgebung </a:t>
            </a:r>
            <a:r>
              <a:rPr lang="de-CH" b="0" dirty="0" smtClean="0"/>
              <a:t>aufwuchs.</a:t>
            </a:r>
            <a:endParaRPr lang="de-CH" b="0" dirty="0"/>
          </a:p>
          <a:p>
            <a:endParaRPr lang="de-CH" b="0" dirty="0"/>
          </a:p>
          <a:p>
            <a:r>
              <a:rPr lang="de-CH" dirty="0"/>
              <a:t>Elternedukation und soziale Integration des Kindes</a:t>
            </a:r>
            <a:endParaRPr lang="de-CH" dirty="0">
              <a:solidFill>
                <a:srgbClr val="FF0000"/>
              </a:solidFill>
            </a:endParaRPr>
          </a:p>
          <a:p>
            <a:endParaRPr lang="de-CH" b="0" dirty="0"/>
          </a:p>
          <a:p>
            <a:endParaRPr lang="de-CH" dirty="0"/>
          </a:p>
        </p:txBody>
      </p:sp>
      <p:sp>
        <p:nvSpPr>
          <p:cNvPr id="3" name="Titel 2"/>
          <p:cNvSpPr>
            <a:spLocks noGrp="1"/>
          </p:cNvSpPr>
          <p:nvPr>
            <p:ph type="title"/>
          </p:nvPr>
        </p:nvSpPr>
        <p:spPr/>
        <p:txBody>
          <a:bodyPr/>
          <a:lstStyle/>
          <a:p>
            <a:r>
              <a:rPr lang="de-CH" dirty="0"/>
              <a:t>Fallbeispiel 3: massiver Medienkonsum</a:t>
            </a:r>
            <a:br>
              <a:rPr lang="de-CH" dirty="0"/>
            </a:br>
            <a:endParaRPr lang="de-CH" dirty="0"/>
          </a:p>
        </p:txBody>
      </p:sp>
    </p:spTree>
    <p:extLst>
      <p:ext uri="{BB962C8B-B14F-4D97-AF65-F5344CB8AC3E}">
        <p14:creationId xmlns:p14="http://schemas.microsoft.com/office/powerpoint/2010/main" val="4012304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0"/>
          </p:nvPr>
        </p:nvSpPr>
        <p:spPr>
          <a:xfrm>
            <a:off x="611560" y="2096641"/>
            <a:ext cx="8137153" cy="3780631"/>
          </a:xfrm>
        </p:spPr>
        <p:txBody>
          <a:bodyPr/>
          <a:lstStyle/>
          <a:p>
            <a:r>
              <a:rPr lang="de-CH" b="0" dirty="0"/>
              <a:t>Ein 2 ½-jähriger Junge mit einer ASS-Diagnose zeigt massive Schlafprobleme. Tagsüber würde der Junge viel schreien. Die Eltern würden nicht immer verstehen, was er möchte oder brauche. Der Junge hat noch eine 6-monatige Schwester. Sie hätten fast keine Energie mehr, fühlen sich überfordert. Die Familie stammt aus dem Iran und lebt erst seit kurzem in Basel</a:t>
            </a:r>
          </a:p>
          <a:p>
            <a:r>
              <a:rPr lang="de-CH" dirty="0"/>
              <a:t>Entlastung, Elternedukation und medizinische Abklärungen</a:t>
            </a:r>
            <a:endParaRPr lang="de-CH" dirty="0">
              <a:solidFill>
                <a:srgbClr val="FF0000"/>
              </a:solidFill>
            </a:endParaRPr>
          </a:p>
        </p:txBody>
      </p:sp>
      <p:sp>
        <p:nvSpPr>
          <p:cNvPr id="3" name="Titel 2"/>
          <p:cNvSpPr>
            <a:spLocks noGrp="1"/>
          </p:cNvSpPr>
          <p:nvPr>
            <p:ph type="title"/>
          </p:nvPr>
        </p:nvSpPr>
        <p:spPr/>
        <p:txBody>
          <a:bodyPr/>
          <a:lstStyle/>
          <a:p>
            <a:r>
              <a:rPr lang="de-CH" dirty="0"/>
              <a:t>Fallbeispiel 4: herausfordernde Verhaltensweisen des Kindes</a:t>
            </a:r>
            <a:br>
              <a:rPr lang="de-CH" dirty="0"/>
            </a:br>
            <a:endParaRPr lang="de-CH" dirty="0"/>
          </a:p>
        </p:txBody>
      </p:sp>
    </p:spTree>
    <p:extLst>
      <p:ext uri="{BB962C8B-B14F-4D97-AF65-F5344CB8AC3E}">
        <p14:creationId xmlns:p14="http://schemas.microsoft.com/office/powerpoint/2010/main" val="3800569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0"/>
          </p:nvPr>
        </p:nvSpPr>
        <p:spPr/>
        <p:txBody>
          <a:bodyPr/>
          <a:lstStyle/>
          <a:p>
            <a:r>
              <a:rPr lang="de-CH" dirty="0"/>
              <a:t>Grundhaltung:</a:t>
            </a:r>
          </a:p>
          <a:p>
            <a:pPr marL="342900" indent="-342900">
              <a:buFont typeface="Arial" panose="020B0604020202020204" pitchFamily="34" charset="0"/>
              <a:buChar char="•"/>
            </a:pPr>
            <a:r>
              <a:rPr lang="de-CH" b="0" dirty="0"/>
              <a:t>alle haben einen guten Grund für sein/ihr Verhalten!</a:t>
            </a:r>
          </a:p>
          <a:p>
            <a:pPr marL="342900" indent="-342900">
              <a:buFont typeface="Arial" panose="020B0604020202020204" pitchFamily="34" charset="0"/>
              <a:buChar char="•"/>
            </a:pPr>
            <a:r>
              <a:rPr lang="de-CH" b="0" dirty="0"/>
              <a:t>Kompetenz = Wissen + Können + Wollen</a:t>
            </a:r>
          </a:p>
          <a:p>
            <a:pPr marL="342900" indent="-342900">
              <a:buFont typeface="Arial" panose="020B0604020202020204" pitchFamily="34" charset="0"/>
              <a:buChar char="•"/>
            </a:pPr>
            <a:endParaRPr lang="de-CH" b="0" dirty="0"/>
          </a:p>
          <a:p>
            <a:r>
              <a:rPr lang="de-CH" dirty="0"/>
              <a:t>Um Erlaubnis bitten:</a:t>
            </a:r>
          </a:p>
          <a:p>
            <a:r>
              <a:rPr lang="de-CH" b="0" dirty="0"/>
              <a:t>«Wären Sie bereit mit mir über xxx (z.B. das Schlagen) zu sprechen?»</a:t>
            </a:r>
          </a:p>
          <a:p>
            <a:r>
              <a:rPr lang="de-CH" b="0" dirty="0"/>
              <a:t>	xxx = neutral/wertfrei beschreiben</a:t>
            </a:r>
          </a:p>
          <a:p>
            <a:r>
              <a:rPr lang="de-CH" b="0" dirty="0"/>
              <a:t>«Ich möchte gerne einige Beobachtungen mit Ihnen teilen. Wann wären Sie bereit, diese anzuhören?»</a:t>
            </a:r>
          </a:p>
          <a:p>
            <a:endParaRPr lang="de-CH" dirty="0"/>
          </a:p>
          <a:p>
            <a:endParaRPr lang="de-CH" dirty="0"/>
          </a:p>
        </p:txBody>
      </p:sp>
      <p:sp>
        <p:nvSpPr>
          <p:cNvPr id="3" name="Titel 2"/>
          <p:cNvSpPr>
            <a:spLocks noGrp="1"/>
          </p:cNvSpPr>
          <p:nvPr>
            <p:ph type="title"/>
          </p:nvPr>
        </p:nvSpPr>
        <p:spPr/>
        <p:txBody>
          <a:bodyPr/>
          <a:lstStyle/>
          <a:p>
            <a:r>
              <a:rPr lang="de-CH" dirty="0"/>
              <a:t>Wie spricht man es an?</a:t>
            </a:r>
          </a:p>
        </p:txBody>
      </p:sp>
    </p:spTree>
    <p:extLst>
      <p:ext uri="{BB962C8B-B14F-4D97-AF65-F5344CB8AC3E}">
        <p14:creationId xmlns:p14="http://schemas.microsoft.com/office/powerpoint/2010/main" val="1713188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CH" dirty="0"/>
              <a:t>Hilfreichen Fragen</a:t>
            </a:r>
          </a:p>
        </p:txBody>
      </p:sp>
      <p:graphicFrame>
        <p:nvGraphicFramePr>
          <p:cNvPr id="4" name="Tabelle 4">
            <a:extLst>
              <a:ext uri="{FF2B5EF4-FFF2-40B4-BE49-F238E27FC236}">
                <a16:creationId xmlns:a16="http://schemas.microsoft.com/office/drawing/2014/main" xmlns="" id="{314A6FE3-61AB-4745-8732-7584B1E0901E}"/>
              </a:ext>
            </a:extLst>
          </p:cNvPr>
          <p:cNvGraphicFramePr>
            <a:graphicFrameLocks noGrp="1"/>
          </p:cNvGraphicFramePr>
          <p:nvPr>
            <p:extLst>
              <p:ext uri="{D42A27DB-BD31-4B8C-83A1-F6EECF244321}">
                <p14:modId xmlns:p14="http://schemas.microsoft.com/office/powerpoint/2010/main" val="1227235582"/>
              </p:ext>
            </p:extLst>
          </p:nvPr>
        </p:nvGraphicFramePr>
        <p:xfrm>
          <a:off x="611188" y="1916832"/>
          <a:ext cx="8137276" cy="4592320"/>
        </p:xfrm>
        <a:graphic>
          <a:graphicData uri="http://schemas.openxmlformats.org/drawingml/2006/table">
            <a:tbl>
              <a:tblPr firstRow="1" bandRow="1">
                <a:tableStyleId>{5C22544A-7EE6-4342-B048-85BDC9FD1C3A}</a:tableStyleId>
              </a:tblPr>
              <a:tblGrid>
                <a:gridCol w="2808684">
                  <a:extLst>
                    <a:ext uri="{9D8B030D-6E8A-4147-A177-3AD203B41FA5}">
                      <a16:colId xmlns:a16="http://schemas.microsoft.com/office/drawing/2014/main" xmlns="" val="3433076046"/>
                    </a:ext>
                  </a:extLst>
                </a:gridCol>
                <a:gridCol w="5328592">
                  <a:extLst>
                    <a:ext uri="{9D8B030D-6E8A-4147-A177-3AD203B41FA5}">
                      <a16:colId xmlns:a16="http://schemas.microsoft.com/office/drawing/2014/main" xmlns="" val="566023273"/>
                    </a:ext>
                  </a:extLst>
                </a:gridCol>
              </a:tblGrid>
              <a:tr h="370840">
                <a:tc>
                  <a:txBody>
                    <a:bodyPr/>
                    <a:lstStyle/>
                    <a:p>
                      <a:r>
                        <a:rPr lang="de-DE" noProof="0" dirty="0"/>
                        <a:t>Ziel</a:t>
                      </a:r>
                    </a:p>
                  </a:txBody>
                  <a:tcPr/>
                </a:tc>
                <a:tc>
                  <a:txBody>
                    <a:bodyPr/>
                    <a:lstStyle/>
                    <a:p>
                      <a:r>
                        <a:rPr lang="de-DE" noProof="0"/>
                        <a:t>Frage</a:t>
                      </a:r>
                    </a:p>
                  </a:txBody>
                  <a:tcPr/>
                </a:tc>
                <a:extLst>
                  <a:ext uri="{0D108BD9-81ED-4DB2-BD59-A6C34878D82A}">
                    <a16:rowId xmlns:a16="http://schemas.microsoft.com/office/drawing/2014/main" xmlns="" val="1413680008"/>
                  </a:ext>
                </a:extLst>
              </a:tr>
              <a:tr h="370840">
                <a:tc>
                  <a:txBody>
                    <a:bodyPr/>
                    <a:lstStyle/>
                    <a:p>
                      <a:r>
                        <a:rPr lang="de-DE" b="0" noProof="0" dirty="0" smtClean="0"/>
                        <a:t>Den guten </a:t>
                      </a:r>
                      <a:r>
                        <a:rPr lang="de-DE" b="0" noProof="0" dirty="0"/>
                        <a:t>Grund kennen</a:t>
                      </a:r>
                      <a:endParaRPr lang="de-DE"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0" noProof="0"/>
                        <a:t>Was bedeutet «das Schlagen» für Sie?</a:t>
                      </a:r>
                    </a:p>
                  </a:txBody>
                  <a:tcPr/>
                </a:tc>
                <a:extLst>
                  <a:ext uri="{0D108BD9-81ED-4DB2-BD59-A6C34878D82A}">
                    <a16:rowId xmlns:a16="http://schemas.microsoft.com/office/drawing/2014/main" xmlns="" val="3569414335"/>
                  </a:ext>
                </a:extLst>
              </a:tr>
              <a:tr h="370840">
                <a:tc>
                  <a:txBody>
                    <a:bodyPr/>
                    <a:lstStyle/>
                    <a:p>
                      <a:r>
                        <a:rPr lang="de-DE" noProof="0" dirty="0"/>
                        <a:t>Vorteile vom “falschen” Verhalten kennen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0" noProof="0"/>
                        <a:t>Was sind für Sie die Vorteile beim «Schlagen»?</a:t>
                      </a:r>
                    </a:p>
                  </a:txBody>
                  <a:tcPr/>
                </a:tc>
                <a:extLst>
                  <a:ext uri="{0D108BD9-81ED-4DB2-BD59-A6C34878D82A}">
                    <a16:rowId xmlns:a16="http://schemas.microsoft.com/office/drawing/2014/main" xmlns="" val="684599541"/>
                  </a:ext>
                </a:extLst>
              </a:tr>
              <a:tr h="370840">
                <a:tc>
                  <a:txBody>
                    <a:bodyPr/>
                    <a:lstStyle/>
                    <a:p>
                      <a:r>
                        <a:rPr lang="de-DE" noProof="0"/>
                        <a:t>Skala benutzen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0" noProof="0" dirty="0"/>
                        <a:t>Wie gerne würden Sie sich in den Situationen </a:t>
                      </a:r>
                      <a:r>
                        <a:rPr lang="de-DE" b="0" noProof="0" dirty="0" smtClean="0"/>
                        <a:t>anders </a:t>
                      </a:r>
                      <a:r>
                        <a:rPr lang="de-DE" b="0" noProof="0" dirty="0"/>
                        <a:t>verhalten -  auf </a:t>
                      </a:r>
                      <a:r>
                        <a:rPr lang="de-DE" b="0" noProof="0" dirty="0" smtClean="0"/>
                        <a:t>einer </a:t>
                      </a:r>
                      <a:r>
                        <a:rPr lang="de-DE" b="0" noProof="0" dirty="0"/>
                        <a:t>Skala von 1 – 10?</a:t>
                      </a:r>
                    </a:p>
                  </a:txBody>
                  <a:tcPr/>
                </a:tc>
                <a:extLst>
                  <a:ext uri="{0D108BD9-81ED-4DB2-BD59-A6C34878D82A}">
                    <a16:rowId xmlns:a16="http://schemas.microsoft.com/office/drawing/2014/main" xmlns="" val="1361011630"/>
                  </a:ext>
                </a:extLst>
              </a:tr>
              <a:tr h="370840">
                <a:tc>
                  <a:txBody>
                    <a:bodyPr/>
                    <a:lstStyle/>
                    <a:p>
                      <a:r>
                        <a:rPr lang="de-DE" noProof="0"/>
                        <a:t>Lösungen suchen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0" noProof="0" dirty="0"/>
                        <a:t>Was brauchen </a:t>
                      </a:r>
                      <a:r>
                        <a:rPr lang="de-DE" b="0" noProof="0" dirty="0" smtClean="0"/>
                        <a:t>Sie, </a:t>
                      </a:r>
                      <a:r>
                        <a:rPr lang="de-DE" b="0" noProof="0" dirty="0"/>
                        <a:t>um nicht «Schlagen» zu müssen?</a:t>
                      </a:r>
                    </a:p>
                  </a:txBody>
                  <a:tcPr/>
                </a:tc>
                <a:extLst>
                  <a:ext uri="{0D108BD9-81ED-4DB2-BD59-A6C34878D82A}">
                    <a16:rowId xmlns:a16="http://schemas.microsoft.com/office/drawing/2014/main" xmlns="" val="3134760816"/>
                  </a:ext>
                </a:extLst>
              </a:tr>
              <a:tr h="370840">
                <a:tc>
                  <a:txBody>
                    <a:bodyPr/>
                    <a:lstStyle/>
                    <a:p>
                      <a:r>
                        <a:rPr lang="de-DE" noProof="0"/>
                        <a:t>Lösungen suchen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0" noProof="0" dirty="0"/>
                        <a:t>Was würde </a:t>
                      </a:r>
                      <a:r>
                        <a:rPr lang="de-DE" b="0" noProof="0" dirty="0" smtClean="0"/>
                        <a:t>Ihnen Ihre </a:t>
                      </a:r>
                      <a:r>
                        <a:rPr lang="de-DE" b="0" noProof="0" dirty="0"/>
                        <a:t>beste Freundin </a:t>
                      </a:r>
                      <a:r>
                        <a:rPr lang="de-DE" b="0" noProof="0" dirty="0" smtClean="0"/>
                        <a:t>raten</a:t>
                      </a:r>
                      <a:r>
                        <a:rPr lang="de-DE" b="0" noProof="0" dirty="0"/>
                        <a:t>?</a:t>
                      </a:r>
                    </a:p>
                  </a:txBody>
                  <a:tcPr/>
                </a:tc>
                <a:extLst>
                  <a:ext uri="{0D108BD9-81ED-4DB2-BD59-A6C34878D82A}">
                    <a16:rowId xmlns:a16="http://schemas.microsoft.com/office/drawing/2014/main" xmlns="" val="710875202"/>
                  </a:ext>
                </a:extLst>
              </a:tr>
              <a:tr h="370840">
                <a:tc>
                  <a:txBody>
                    <a:bodyPr/>
                    <a:lstStyle/>
                    <a:p>
                      <a:r>
                        <a:rPr lang="de-DE" noProof="0" dirty="0"/>
                        <a:t>Erfolg / Selbstkompetenz stärken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0" noProof="0" dirty="0"/>
                        <a:t>Wie haben Sie andere Probleme jeweils gelöst?</a:t>
                      </a:r>
                    </a:p>
                    <a:p>
                      <a:pPr marL="0" marR="0" lvl="0" indent="0" algn="l" defTabSz="914400" rtl="0" eaLnBrk="1" fontAlgn="auto" latinLnBrk="0" hangingPunct="1">
                        <a:lnSpc>
                          <a:spcPct val="100000"/>
                        </a:lnSpc>
                        <a:spcBef>
                          <a:spcPts val="0"/>
                        </a:spcBef>
                        <a:spcAft>
                          <a:spcPts val="0"/>
                        </a:spcAft>
                        <a:buClrTx/>
                        <a:buSzTx/>
                        <a:buFontTx/>
                        <a:buNone/>
                        <a:tabLst/>
                        <a:defRPr/>
                      </a:pPr>
                      <a:r>
                        <a:rPr lang="de-DE" b="0" noProof="0" dirty="0"/>
                        <a:t>Wie haben Sie es </a:t>
                      </a:r>
                      <a:r>
                        <a:rPr lang="de-DE" b="0" noProof="0" dirty="0" smtClean="0"/>
                        <a:t>erreicht</a:t>
                      </a:r>
                      <a:r>
                        <a:rPr lang="de-DE" b="0" baseline="0" noProof="0" dirty="0" smtClean="0"/>
                        <a:t> sich </a:t>
                      </a:r>
                      <a:r>
                        <a:rPr lang="de-DE" b="0" noProof="0" dirty="0" smtClean="0"/>
                        <a:t>«letzten </a:t>
                      </a:r>
                      <a:r>
                        <a:rPr lang="de-DE" b="0" noProof="0" dirty="0"/>
                        <a:t>Donnerstag </a:t>
                      </a:r>
                      <a:r>
                        <a:rPr lang="de-DE" b="0" noProof="0" dirty="0" smtClean="0"/>
                        <a:t>zurück </a:t>
                      </a:r>
                      <a:r>
                        <a:rPr lang="de-DE" b="0" noProof="0" dirty="0"/>
                        <a:t>zu ziehen, als Sie wütend waren»?</a:t>
                      </a:r>
                    </a:p>
                  </a:txBody>
                  <a:tcPr/>
                </a:tc>
                <a:extLst>
                  <a:ext uri="{0D108BD9-81ED-4DB2-BD59-A6C34878D82A}">
                    <a16:rowId xmlns:a16="http://schemas.microsoft.com/office/drawing/2014/main" xmlns="" val="3981167991"/>
                  </a:ext>
                </a:extLst>
              </a:tr>
              <a:tr h="370840">
                <a:tc>
                  <a:txBody>
                    <a:bodyPr/>
                    <a:lstStyle/>
                    <a:p>
                      <a:r>
                        <a:rPr lang="de-DE" noProof="0"/>
                        <a:t>Selbstkompetenz stärken</a:t>
                      </a:r>
                    </a:p>
                  </a:txBody>
                  <a:tcPr/>
                </a:tc>
                <a:tc>
                  <a:txBody>
                    <a:bodyPr/>
                    <a:lstStyle/>
                    <a:p>
                      <a:r>
                        <a:rPr lang="de-DE" b="0" noProof="0" dirty="0"/>
                        <a:t>Wie möchten </a:t>
                      </a:r>
                      <a:r>
                        <a:rPr lang="de-DE" b="0" noProof="0" dirty="0" smtClean="0"/>
                        <a:t>Sie, dass </a:t>
                      </a:r>
                      <a:r>
                        <a:rPr lang="de-DE" b="0" noProof="0" dirty="0"/>
                        <a:t>es weiter geht?</a:t>
                      </a:r>
                      <a:endParaRPr lang="de-DE" noProof="0" dirty="0"/>
                    </a:p>
                  </a:txBody>
                  <a:tcPr/>
                </a:tc>
                <a:extLst>
                  <a:ext uri="{0D108BD9-81ED-4DB2-BD59-A6C34878D82A}">
                    <a16:rowId xmlns:a16="http://schemas.microsoft.com/office/drawing/2014/main" xmlns="" val="3095205099"/>
                  </a:ext>
                </a:extLst>
              </a:tr>
            </a:tbl>
          </a:graphicData>
        </a:graphic>
      </p:graphicFrame>
    </p:spTree>
    <p:extLst>
      <p:ext uri="{BB962C8B-B14F-4D97-AF65-F5344CB8AC3E}">
        <p14:creationId xmlns:p14="http://schemas.microsoft.com/office/powerpoint/2010/main" val="4148473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0"/>
          </p:nvPr>
        </p:nvSpPr>
        <p:spPr/>
        <p:txBody>
          <a:bodyPr/>
          <a:lstStyle/>
          <a:p>
            <a:r>
              <a:rPr lang="de-CH" sz="2000" b="0"/>
              <a:t>Ein 3-jähriger </a:t>
            </a:r>
            <a:r>
              <a:rPr lang="de-CH" sz="2000" b="0" dirty="0"/>
              <a:t>Junge, der bereits seit längerer Zeit die HFE besucht, wird zur heutigen Förderstunde von seiner Mutter begleitet. Die Familie stammt aus Tibet und der Austausch mit der Mutter ist in einfacher deutscher Sprache möglich. Im Anschluss an die Förderstunde fragt die Mutter, was sie denn noch machen könne. Der Junge würde in der Wohnung immer herumhüpfen und sei sehr laut. Die Nachbarin von unten sei schon mehrfach nach oben gekommen und habe sich beschwert. Es sei ihr sehr unangenehm, sie wisse aber auch nicht was tun. In ihrer Not hätte sie ihren Sohn bereits geschlagen. Sie wisse, das sei nicht gut, aber er wäre immer so laut und sie sehe keine andere Lösung. </a:t>
            </a:r>
          </a:p>
          <a:p>
            <a:endParaRPr lang="de-CH" sz="2000" b="0" dirty="0"/>
          </a:p>
        </p:txBody>
      </p:sp>
      <p:sp>
        <p:nvSpPr>
          <p:cNvPr id="3" name="Titel 2"/>
          <p:cNvSpPr>
            <a:spLocks noGrp="1"/>
          </p:cNvSpPr>
          <p:nvPr>
            <p:ph type="title"/>
          </p:nvPr>
        </p:nvSpPr>
        <p:spPr/>
        <p:txBody>
          <a:bodyPr/>
          <a:lstStyle/>
          <a:p>
            <a:r>
              <a:rPr lang="de-CH" dirty="0"/>
              <a:t>Fallbeispiel für Gruppenarbeit</a:t>
            </a:r>
            <a:br>
              <a:rPr lang="de-CH" dirty="0"/>
            </a:br>
            <a:endParaRPr lang="de-CH" dirty="0"/>
          </a:p>
        </p:txBody>
      </p:sp>
    </p:spTree>
    <p:extLst>
      <p:ext uri="{BB962C8B-B14F-4D97-AF65-F5344CB8AC3E}">
        <p14:creationId xmlns:p14="http://schemas.microsoft.com/office/powerpoint/2010/main" val="2594960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0"/>
          </p:nvPr>
        </p:nvSpPr>
        <p:spPr/>
        <p:txBody>
          <a:bodyPr/>
          <a:lstStyle/>
          <a:p>
            <a:r>
              <a:rPr lang="de-CH" dirty="0"/>
              <a:t>Fallbeispiel:</a:t>
            </a:r>
          </a:p>
          <a:p>
            <a:r>
              <a:rPr lang="de-CH" b="0" dirty="0"/>
              <a:t>Sie sind bei einer Familie zu Hause und haben sich vorgenommen, das Gespräch mit den Eltern zu suchen. Sie möchten ansprechen, dass Sie bei gewissen Beobachtungen Zweifel am Kindeswohl hatten. </a:t>
            </a:r>
          </a:p>
          <a:p>
            <a:endParaRPr lang="de-CH" dirty="0"/>
          </a:p>
          <a:p>
            <a:r>
              <a:rPr lang="de-CH" dirty="0"/>
              <a:t>Vorgehen:</a:t>
            </a:r>
          </a:p>
          <a:p>
            <a:r>
              <a:rPr lang="de-CH" b="0" dirty="0"/>
              <a:t>Spielen Sie </a:t>
            </a:r>
            <a:r>
              <a:rPr lang="de-CH" b="0" dirty="0" smtClean="0"/>
              <a:t>zu </a:t>
            </a:r>
            <a:r>
              <a:rPr lang="de-CH" b="0" dirty="0"/>
              <a:t>Zweit den Fall durch</a:t>
            </a:r>
          </a:p>
          <a:p>
            <a:r>
              <a:rPr lang="de-CH" b="0" dirty="0"/>
              <a:t>Eine dritte Person beobachtet die Techniken und die Beziehung</a:t>
            </a:r>
          </a:p>
          <a:p>
            <a:r>
              <a:rPr lang="de-CH" b="0" dirty="0"/>
              <a:t>Diskutieren Sie und spielen Sie nochmals.</a:t>
            </a:r>
          </a:p>
        </p:txBody>
      </p:sp>
      <p:sp>
        <p:nvSpPr>
          <p:cNvPr id="3" name="Titel 2"/>
          <p:cNvSpPr>
            <a:spLocks noGrp="1"/>
          </p:cNvSpPr>
          <p:nvPr>
            <p:ph type="title"/>
          </p:nvPr>
        </p:nvSpPr>
        <p:spPr/>
        <p:txBody>
          <a:bodyPr/>
          <a:lstStyle/>
          <a:p>
            <a:r>
              <a:rPr lang="de-CH" dirty="0"/>
              <a:t>Kommunikation Gruppenarbeit</a:t>
            </a:r>
          </a:p>
        </p:txBody>
      </p:sp>
    </p:spTree>
    <p:extLst>
      <p:ext uri="{BB962C8B-B14F-4D97-AF65-F5344CB8AC3E}">
        <p14:creationId xmlns:p14="http://schemas.microsoft.com/office/powerpoint/2010/main" val="23858498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xmlns="" id="{FE4E9B45-EA97-8544-8118-2C0B0AE3DA58}"/>
              </a:ext>
            </a:extLst>
          </p:cNvPr>
          <p:cNvSpPr>
            <a:spLocks noGrp="1"/>
          </p:cNvSpPr>
          <p:nvPr>
            <p:ph sz="quarter" idx="10"/>
          </p:nvPr>
        </p:nvSpPr>
        <p:spPr/>
        <p:txBody>
          <a:bodyPr/>
          <a:lstStyle/>
          <a:p>
            <a:endParaRPr lang="en-US"/>
          </a:p>
        </p:txBody>
      </p:sp>
      <p:sp>
        <p:nvSpPr>
          <p:cNvPr id="3" name="Titel 2">
            <a:extLst>
              <a:ext uri="{FF2B5EF4-FFF2-40B4-BE49-F238E27FC236}">
                <a16:creationId xmlns:a16="http://schemas.microsoft.com/office/drawing/2014/main" xmlns="" id="{88BFCB5A-7FCC-564C-B22C-77D55135B0CD}"/>
              </a:ext>
            </a:extLst>
          </p:cNvPr>
          <p:cNvSpPr>
            <a:spLocks noGrp="1"/>
          </p:cNvSpPr>
          <p:nvPr>
            <p:ph type="title"/>
          </p:nvPr>
        </p:nvSpPr>
        <p:spPr/>
        <p:txBody>
          <a:bodyPr/>
          <a:lstStyle/>
          <a:p>
            <a:r>
              <a:rPr lang="en-US" dirty="0" err="1"/>
              <a:t>Vielen</a:t>
            </a:r>
            <a:r>
              <a:rPr lang="en-US" dirty="0"/>
              <a:t> Dank </a:t>
            </a:r>
            <a:r>
              <a:rPr lang="en-US" dirty="0" err="1"/>
              <a:t>für</a:t>
            </a:r>
            <a:r>
              <a:rPr lang="en-US" dirty="0"/>
              <a:t> </a:t>
            </a:r>
            <a:r>
              <a:rPr lang="en-US" dirty="0" err="1"/>
              <a:t>Ihre</a:t>
            </a:r>
            <a:r>
              <a:rPr lang="en-US" dirty="0"/>
              <a:t> </a:t>
            </a:r>
            <a:r>
              <a:rPr lang="en-US" dirty="0" err="1"/>
              <a:t>Aufmerksamkeit</a:t>
            </a:r>
            <a:endParaRPr lang="en-US" dirty="0"/>
          </a:p>
        </p:txBody>
      </p:sp>
    </p:spTree>
    <p:extLst>
      <p:ext uri="{BB962C8B-B14F-4D97-AF65-F5344CB8AC3E}">
        <p14:creationId xmlns:p14="http://schemas.microsoft.com/office/powerpoint/2010/main" val="405306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0"/>
          </p:nvPr>
        </p:nvSpPr>
        <p:spPr/>
        <p:txBody>
          <a:bodyPr/>
          <a:lstStyle/>
          <a:p>
            <a:r>
              <a:rPr lang="de-CH" b="0" smtClean="0"/>
              <a:t>Vorstellungsrunde</a:t>
            </a:r>
          </a:p>
          <a:p>
            <a:r>
              <a:rPr lang="de-CH" b="0" smtClean="0"/>
              <a:t>Allgemein</a:t>
            </a:r>
            <a:endParaRPr lang="de-CH" b="0" dirty="0"/>
          </a:p>
          <a:p>
            <a:r>
              <a:rPr lang="de-CH" b="0" dirty="0"/>
              <a:t>Prävention während HFE</a:t>
            </a:r>
          </a:p>
          <a:p>
            <a:r>
              <a:rPr lang="de-CH" b="0" dirty="0"/>
              <a:t>Kommunikation</a:t>
            </a:r>
          </a:p>
          <a:p>
            <a:r>
              <a:rPr lang="de-CH" b="0" dirty="0"/>
              <a:t>Minipause</a:t>
            </a:r>
          </a:p>
          <a:p>
            <a:r>
              <a:rPr lang="de-CH" b="0" dirty="0" smtClean="0"/>
              <a:t>Kleingruppenarbeit</a:t>
            </a:r>
            <a:endParaRPr lang="de-CH" b="0" dirty="0"/>
          </a:p>
          <a:p>
            <a:r>
              <a:rPr lang="de-CH" b="0" dirty="0"/>
              <a:t>Austausch im Plenum </a:t>
            </a:r>
            <a:endParaRPr b="0" dirty="0"/>
          </a:p>
        </p:txBody>
      </p:sp>
      <p:sp>
        <p:nvSpPr>
          <p:cNvPr id="3" name="Titel 2"/>
          <p:cNvSpPr>
            <a:spLocks noGrp="1"/>
          </p:cNvSpPr>
          <p:nvPr>
            <p:ph type="title"/>
          </p:nvPr>
        </p:nvSpPr>
        <p:spPr/>
        <p:txBody>
          <a:bodyPr/>
          <a:lstStyle/>
          <a:p>
            <a:r>
              <a:t>Agenda</a:t>
            </a:r>
          </a:p>
        </p:txBody>
      </p:sp>
    </p:spTree>
    <p:extLst>
      <p:ext uri="{BB962C8B-B14F-4D97-AF65-F5344CB8AC3E}">
        <p14:creationId xmlns:p14="http://schemas.microsoft.com/office/powerpoint/2010/main" val="2881751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0"/>
          </p:nvPr>
        </p:nvSpPr>
        <p:spPr/>
        <p:txBody>
          <a:bodyPr/>
          <a:lstStyle/>
          <a:p>
            <a:r>
              <a:rPr lang="de-CH" b="0" dirty="0"/>
              <a:t>Ein Kompetenzzentrum für den Frühbereich im Kanton Basel-Stadt.</a:t>
            </a:r>
          </a:p>
          <a:p>
            <a:r>
              <a:rPr lang="de-CH" b="0" dirty="0"/>
              <a:t>Das ZFF bietet für Säuglinge und Kleinkinder sowie für deren Eltern Unterstützung und Förderung an.</a:t>
            </a:r>
          </a:p>
          <a:p>
            <a:r>
              <a:rPr lang="de-CH" b="0" dirty="0"/>
              <a:t/>
            </a:r>
            <a:br>
              <a:rPr lang="de-CH" b="0" dirty="0"/>
            </a:br>
            <a:r>
              <a:rPr lang="de-CH" b="0" dirty="0"/>
              <a:t>Jährlich werden etwa 70 Kinder intern und extern mit Heilpädagogischer Früherziehung gefördert.</a:t>
            </a:r>
          </a:p>
          <a:p>
            <a:endParaRPr lang="de-CH" b="0" dirty="0"/>
          </a:p>
          <a:p>
            <a:endParaRPr lang="de-CH" b="0" dirty="0"/>
          </a:p>
        </p:txBody>
      </p:sp>
      <p:sp>
        <p:nvSpPr>
          <p:cNvPr id="3" name="Titel 2"/>
          <p:cNvSpPr>
            <a:spLocks noGrp="1"/>
          </p:cNvSpPr>
          <p:nvPr>
            <p:ph type="title"/>
          </p:nvPr>
        </p:nvSpPr>
        <p:spPr/>
        <p:txBody>
          <a:bodyPr/>
          <a:lstStyle/>
          <a:p>
            <a:r>
              <a:rPr lang="de-CH" dirty="0"/>
              <a:t>Zentrum für Frühförderung (ZFF)</a:t>
            </a:r>
          </a:p>
        </p:txBody>
      </p:sp>
    </p:spTree>
    <p:extLst>
      <p:ext uri="{BB962C8B-B14F-4D97-AF65-F5344CB8AC3E}">
        <p14:creationId xmlns:p14="http://schemas.microsoft.com/office/powerpoint/2010/main" val="3288443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uppieren 16"/>
          <p:cNvGrpSpPr/>
          <p:nvPr/>
        </p:nvGrpSpPr>
        <p:grpSpPr>
          <a:xfrm>
            <a:off x="1605371" y="4221169"/>
            <a:ext cx="5142182" cy="2447894"/>
            <a:chOff x="1605371" y="4221169"/>
            <a:chExt cx="5142182" cy="2447894"/>
          </a:xfrm>
        </p:grpSpPr>
        <p:sp>
          <p:nvSpPr>
            <p:cNvPr id="16" name="Rechteck 15"/>
            <p:cNvSpPr/>
            <p:nvPr/>
          </p:nvSpPr>
          <p:spPr>
            <a:xfrm>
              <a:off x="5163377" y="4293096"/>
              <a:ext cx="1584176"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dirty="0">
                  <a:solidFill>
                    <a:schemeClr val="tx1"/>
                  </a:solidFill>
                </a:rPr>
                <a:t>Kindeswohl</a:t>
              </a:r>
            </a:p>
          </p:txBody>
        </p:sp>
        <p:sp>
          <p:nvSpPr>
            <p:cNvPr id="15" name="Ellipse 14"/>
            <p:cNvSpPr/>
            <p:nvPr/>
          </p:nvSpPr>
          <p:spPr>
            <a:xfrm rot="19805921">
              <a:off x="1605371" y="4221169"/>
              <a:ext cx="3831812" cy="244789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grpSp>
      <p:sp>
        <p:nvSpPr>
          <p:cNvPr id="2" name="Inhaltsplatzhalter 1"/>
          <p:cNvSpPr>
            <a:spLocks noGrp="1"/>
          </p:cNvSpPr>
          <p:nvPr>
            <p:ph sz="quarter" idx="10"/>
          </p:nvPr>
        </p:nvSpPr>
        <p:spPr/>
        <p:txBody>
          <a:bodyPr/>
          <a:lstStyle/>
          <a:p>
            <a:r>
              <a:rPr lang="de-CH" b="0" dirty="0"/>
              <a:t>Das Kind in seiner Entwicklung fördern</a:t>
            </a:r>
          </a:p>
          <a:p>
            <a:r>
              <a:rPr lang="de-CH" b="0" dirty="0"/>
              <a:t>Unterstützung der Bezugspersonen:</a:t>
            </a:r>
          </a:p>
          <a:p>
            <a:pPr marL="684213" lvl="1" indent="-342900">
              <a:buFont typeface="Arial" panose="020B0604020202020204" pitchFamily="34" charset="0"/>
              <a:buChar char="•"/>
            </a:pPr>
            <a:r>
              <a:rPr lang="de-CH" dirty="0"/>
              <a:t>das Verhalten des Kindes besser zu verstehen</a:t>
            </a:r>
          </a:p>
          <a:p>
            <a:pPr marL="684213" lvl="1" indent="-342900">
              <a:buFont typeface="Arial" panose="020B0604020202020204" pitchFamily="34" charset="0"/>
              <a:buChar char="•"/>
            </a:pPr>
            <a:r>
              <a:rPr lang="de-CH" dirty="0"/>
              <a:t>Zusammenhänge zu erkennen</a:t>
            </a:r>
          </a:p>
          <a:p>
            <a:pPr marL="684213" lvl="1" indent="-342900">
              <a:buFont typeface="Arial" panose="020B0604020202020204" pitchFamily="34" charset="0"/>
              <a:buChar char="•"/>
            </a:pPr>
            <a:r>
              <a:rPr lang="de-CH" dirty="0"/>
              <a:t>Vertrauen in </a:t>
            </a:r>
            <a:r>
              <a:rPr lang="de-CH" dirty="0" smtClean="0"/>
              <a:t>die eigene </a:t>
            </a:r>
            <a:r>
              <a:rPr lang="de-CH" dirty="0"/>
              <a:t>Erziehungskompetenz zu </a:t>
            </a:r>
            <a:r>
              <a:rPr lang="de-CH" dirty="0" smtClean="0"/>
              <a:t>gewinnen </a:t>
            </a:r>
            <a:endParaRPr lang="de-CH" dirty="0">
              <a:solidFill>
                <a:srgbClr val="FF0000"/>
              </a:solidFill>
            </a:endParaRPr>
          </a:p>
        </p:txBody>
      </p:sp>
      <p:sp>
        <p:nvSpPr>
          <p:cNvPr id="3" name="Titel 2"/>
          <p:cNvSpPr>
            <a:spLocks noGrp="1"/>
          </p:cNvSpPr>
          <p:nvPr>
            <p:ph type="title"/>
          </p:nvPr>
        </p:nvSpPr>
        <p:spPr/>
        <p:txBody>
          <a:bodyPr/>
          <a:lstStyle/>
          <a:p>
            <a:r>
              <a:rPr lang="de-CH" dirty="0"/>
              <a:t>Aufgaben der HFE</a:t>
            </a:r>
          </a:p>
        </p:txBody>
      </p:sp>
      <p:sp>
        <p:nvSpPr>
          <p:cNvPr id="4" name="Ellipse 3"/>
          <p:cNvSpPr/>
          <p:nvPr/>
        </p:nvSpPr>
        <p:spPr>
          <a:xfrm>
            <a:off x="3945446" y="4149080"/>
            <a:ext cx="936104"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dirty="0"/>
              <a:t>Kind</a:t>
            </a:r>
          </a:p>
        </p:txBody>
      </p:sp>
      <p:sp>
        <p:nvSpPr>
          <p:cNvPr id="5" name="Ellipse 4"/>
          <p:cNvSpPr/>
          <p:nvPr/>
        </p:nvSpPr>
        <p:spPr>
          <a:xfrm>
            <a:off x="2123728" y="5373216"/>
            <a:ext cx="1368152" cy="12961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dirty="0"/>
              <a:t>Bezugspersonen</a:t>
            </a:r>
          </a:p>
        </p:txBody>
      </p:sp>
      <p:sp>
        <p:nvSpPr>
          <p:cNvPr id="6" name="Ellipse 5"/>
          <p:cNvSpPr/>
          <p:nvPr/>
        </p:nvSpPr>
        <p:spPr>
          <a:xfrm>
            <a:off x="5436071" y="5481228"/>
            <a:ext cx="1152128"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dirty="0"/>
              <a:t>Heil-pädagogin</a:t>
            </a:r>
          </a:p>
        </p:txBody>
      </p:sp>
      <p:cxnSp>
        <p:nvCxnSpPr>
          <p:cNvPr id="8" name="Gerade Verbindung mit Pfeil 7"/>
          <p:cNvCxnSpPr>
            <a:stCxn id="4" idx="3"/>
            <a:endCxn id="5" idx="7"/>
          </p:cNvCxnSpPr>
          <p:nvPr/>
        </p:nvCxnSpPr>
        <p:spPr>
          <a:xfrm flipH="1">
            <a:off x="3291519" y="4886632"/>
            <a:ext cx="791016" cy="676400"/>
          </a:xfrm>
          <a:prstGeom prst="straightConnector1">
            <a:avLst/>
          </a:prstGeom>
          <a:ln w="25400">
            <a:headEnd type="arrow"/>
            <a:tailEnd type="arrow"/>
          </a:ln>
        </p:spPr>
        <p:style>
          <a:lnRef idx="1">
            <a:schemeClr val="accent1"/>
          </a:lnRef>
          <a:fillRef idx="0">
            <a:schemeClr val="accent1"/>
          </a:fillRef>
          <a:effectRef idx="0">
            <a:schemeClr val="accent1"/>
          </a:effectRef>
          <a:fontRef idx="minor">
            <a:schemeClr val="tx1"/>
          </a:fontRef>
        </p:style>
      </p:cxnSp>
      <p:cxnSp>
        <p:nvCxnSpPr>
          <p:cNvPr id="9" name="Gerade Verbindung mit Pfeil 8"/>
          <p:cNvCxnSpPr>
            <a:stCxn id="4" idx="5"/>
            <a:endCxn id="6" idx="1"/>
          </p:cNvCxnSpPr>
          <p:nvPr/>
        </p:nvCxnSpPr>
        <p:spPr>
          <a:xfrm>
            <a:off x="4744461" y="4886632"/>
            <a:ext cx="860335" cy="752776"/>
          </a:xfrm>
          <a:prstGeom prst="straightConnector1">
            <a:avLst/>
          </a:prstGeom>
          <a:ln w="25400">
            <a:headEnd type="arrow"/>
            <a:tailEnd type="none"/>
          </a:ln>
        </p:spPr>
        <p:style>
          <a:lnRef idx="1">
            <a:schemeClr val="accent1"/>
          </a:lnRef>
          <a:fillRef idx="0">
            <a:schemeClr val="accent1"/>
          </a:fillRef>
          <a:effectRef idx="0">
            <a:schemeClr val="accent1"/>
          </a:effectRef>
          <a:fontRef idx="minor">
            <a:schemeClr val="tx1"/>
          </a:fontRef>
        </p:style>
      </p:cxnSp>
      <p:cxnSp>
        <p:nvCxnSpPr>
          <p:cNvPr id="11" name="Gerade Verbindung mit Pfeil 10"/>
          <p:cNvCxnSpPr>
            <a:stCxn id="5" idx="6"/>
            <a:endCxn id="6" idx="2"/>
          </p:cNvCxnSpPr>
          <p:nvPr/>
        </p:nvCxnSpPr>
        <p:spPr>
          <a:xfrm>
            <a:off x="3491880" y="6021288"/>
            <a:ext cx="1944191" cy="0"/>
          </a:xfrm>
          <a:prstGeom prst="straightConnector1">
            <a:avLst/>
          </a:prstGeom>
          <a:ln w="25400">
            <a:headEnd type="arrow"/>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6023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0"/>
          </p:nvPr>
        </p:nvSpPr>
        <p:spPr>
          <a:xfrm>
            <a:off x="611188" y="2133178"/>
            <a:ext cx="8137525" cy="4248150"/>
          </a:xfrm>
        </p:spPr>
        <p:txBody>
          <a:bodyPr/>
          <a:lstStyle/>
          <a:p>
            <a:r>
              <a:rPr lang="de-CH" b="0" dirty="0"/>
              <a:t>Körperliche Bestrafung und kognitive Deprivation sind </a:t>
            </a:r>
            <a:r>
              <a:rPr lang="de-CH" b="0" dirty="0" smtClean="0"/>
              <a:t>mit deutlichen </a:t>
            </a:r>
            <a:r>
              <a:rPr lang="de-CH" b="0" dirty="0"/>
              <a:t>Entwicklungsverzögerungen verbunden </a:t>
            </a:r>
            <a:r>
              <a:rPr lang="de-CH" sz="1800" b="0" i="1" dirty="0"/>
              <a:t>(</a:t>
            </a:r>
            <a:r>
              <a:rPr lang="de-CH" sz="1800" b="0" i="1" dirty="0" err="1"/>
              <a:t>Salhi</a:t>
            </a:r>
            <a:r>
              <a:rPr lang="de-CH" sz="1800" b="0" i="1" dirty="0"/>
              <a:t> et al., 2020).</a:t>
            </a:r>
          </a:p>
          <a:p>
            <a:r>
              <a:rPr lang="de-CH" b="0" dirty="0"/>
              <a:t>Misshandlung kommt bei Kindern mit Behinderungen/Entwicklungsverzögerungen/ASS häufiger vor als bei </a:t>
            </a:r>
            <a:r>
              <a:rPr lang="de-CH" b="0" dirty="0" smtClean="0"/>
              <a:t>Kindern </a:t>
            </a:r>
            <a:r>
              <a:rPr lang="de-CH" b="0" dirty="0"/>
              <a:t>ohne </a:t>
            </a:r>
            <a:r>
              <a:rPr lang="de-CH" b="0" dirty="0" smtClean="0"/>
              <a:t>diese </a:t>
            </a:r>
            <a:r>
              <a:rPr lang="de-CH" sz="1800" b="0" i="1" dirty="0"/>
              <a:t>(z.B. Chan et al., 2016; Dion et al., 2018)</a:t>
            </a:r>
            <a:endParaRPr lang="de-CH" b="0" dirty="0"/>
          </a:p>
          <a:p>
            <a:r>
              <a:rPr lang="de-CH" b="0" dirty="0"/>
              <a:t>Kinder mit einer Behinderung sind häufiger als die Normalbevölkerung von sexuellen Übergriffen betroffen </a:t>
            </a:r>
            <a:r>
              <a:rPr lang="de-CH" sz="1800" b="0" i="1" dirty="0"/>
              <a:t>(</a:t>
            </a:r>
            <a:r>
              <a:rPr lang="de-CH" sz="1800" b="0" i="1" dirty="0" err="1"/>
              <a:t>Chodan</a:t>
            </a:r>
            <a:r>
              <a:rPr lang="de-CH" sz="1800" b="0" i="1" dirty="0"/>
              <a:t>, Reis, Hässler, 2014).</a:t>
            </a:r>
          </a:p>
          <a:p>
            <a:endParaRPr lang="de-CH" b="0" dirty="0"/>
          </a:p>
        </p:txBody>
      </p:sp>
      <p:sp>
        <p:nvSpPr>
          <p:cNvPr id="3" name="Titel 2"/>
          <p:cNvSpPr>
            <a:spLocks noGrp="1"/>
          </p:cNvSpPr>
          <p:nvPr>
            <p:ph type="title"/>
          </p:nvPr>
        </p:nvSpPr>
        <p:spPr/>
        <p:txBody>
          <a:bodyPr/>
          <a:lstStyle/>
          <a:p>
            <a:r>
              <a:rPr lang="de-CH" dirty="0"/>
              <a:t>Kindeswohlgefährdung und Behinderungen/Auffälligkeiten in der Entwicklung</a:t>
            </a:r>
          </a:p>
        </p:txBody>
      </p:sp>
    </p:spTree>
    <p:extLst>
      <p:ext uri="{BB962C8B-B14F-4D97-AF65-F5344CB8AC3E}">
        <p14:creationId xmlns:p14="http://schemas.microsoft.com/office/powerpoint/2010/main" val="3539438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0"/>
          </p:nvPr>
        </p:nvSpPr>
        <p:spPr/>
        <p:txBody>
          <a:bodyPr/>
          <a:lstStyle/>
          <a:p>
            <a:pPr lvl="0"/>
            <a:r>
              <a:rPr lang="de-CH" b="0" dirty="0"/>
              <a:t>Arbeit im häuslichen Umfeld</a:t>
            </a:r>
          </a:p>
          <a:p>
            <a:pPr lvl="0"/>
            <a:r>
              <a:rPr lang="de-CH" b="0" dirty="0"/>
              <a:t>Arbeit mit dem Kind und dessen Bezugspersonen</a:t>
            </a:r>
          </a:p>
          <a:p>
            <a:pPr lvl="0"/>
            <a:r>
              <a:rPr lang="de-CH" b="0" dirty="0"/>
              <a:t>Hoch individualisierte und bedürfnisbezogene Arbeitsweise</a:t>
            </a:r>
          </a:p>
          <a:p>
            <a:pPr lvl="0"/>
            <a:r>
              <a:rPr lang="de-CH" b="0" dirty="0"/>
              <a:t>In der Regel freiwilliger Kontext</a:t>
            </a:r>
          </a:p>
          <a:p>
            <a:endParaRPr lang="de-CH" b="0" dirty="0"/>
          </a:p>
        </p:txBody>
      </p:sp>
      <p:sp>
        <p:nvSpPr>
          <p:cNvPr id="3" name="Titel 2"/>
          <p:cNvSpPr>
            <a:spLocks noGrp="1"/>
          </p:cNvSpPr>
          <p:nvPr>
            <p:ph type="title"/>
          </p:nvPr>
        </p:nvSpPr>
        <p:spPr/>
        <p:txBody>
          <a:bodyPr/>
          <a:lstStyle/>
          <a:p>
            <a:r>
              <a:rPr lang="de-CH" dirty="0"/>
              <a:t>Besonderheiten der HFE</a:t>
            </a:r>
            <a:br>
              <a:rPr lang="de-CH" dirty="0"/>
            </a:br>
            <a:endParaRPr lang="de-CH" dirty="0"/>
          </a:p>
        </p:txBody>
      </p:sp>
    </p:spTree>
    <p:extLst>
      <p:ext uri="{BB962C8B-B14F-4D97-AF65-F5344CB8AC3E}">
        <p14:creationId xmlns:p14="http://schemas.microsoft.com/office/powerpoint/2010/main" val="3752371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0"/>
          </p:nvPr>
        </p:nvSpPr>
        <p:spPr/>
        <p:txBody>
          <a:bodyPr/>
          <a:lstStyle/>
          <a:p>
            <a:pPr lvl="0"/>
            <a:r>
              <a:rPr lang="de-CH" b="0" dirty="0"/>
              <a:t>Beziehungsarbeit</a:t>
            </a:r>
          </a:p>
          <a:p>
            <a:pPr lvl="0"/>
            <a:r>
              <a:rPr lang="de-CH" b="0" dirty="0"/>
              <a:t>Erziehungsberatung oder gegebenenfalls Installation weiterer Hilfen (bspw. Familienbegleitung)</a:t>
            </a:r>
          </a:p>
          <a:p>
            <a:pPr lvl="0"/>
            <a:r>
              <a:rPr lang="de-CH" b="0" dirty="0"/>
              <a:t>Elternentlastung (bspw. </a:t>
            </a:r>
            <a:r>
              <a:rPr lang="de-CH" b="0" dirty="0" err="1"/>
              <a:t>Kinderspitex</a:t>
            </a:r>
            <a:r>
              <a:rPr lang="de-CH" b="0" dirty="0"/>
              <a:t>)</a:t>
            </a:r>
          </a:p>
          <a:p>
            <a:pPr lvl="0"/>
            <a:r>
              <a:rPr lang="de-CH" b="0" dirty="0"/>
              <a:t>Soziale Integration des Kindes (Spielgruppe bzw. Kita)</a:t>
            </a:r>
          </a:p>
          <a:p>
            <a:endParaRPr lang="de-CH" b="0" dirty="0"/>
          </a:p>
        </p:txBody>
      </p:sp>
      <p:sp>
        <p:nvSpPr>
          <p:cNvPr id="3" name="Titel 2"/>
          <p:cNvSpPr>
            <a:spLocks noGrp="1"/>
          </p:cNvSpPr>
          <p:nvPr>
            <p:ph type="title"/>
          </p:nvPr>
        </p:nvSpPr>
        <p:spPr/>
        <p:txBody>
          <a:bodyPr/>
          <a:lstStyle/>
          <a:p>
            <a:r>
              <a:rPr lang="de-CH" dirty="0"/>
              <a:t>Prävention als wesentlicher Wirkfaktor in der HFE</a:t>
            </a:r>
            <a:br>
              <a:rPr lang="de-CH" dirty="0"/>
            </a:br>
            <a:endParaRPr lang="de-CH" dirty="0"/>
          </a:p>
        </p:txBody>
      </p:sp>
    </p:spTree>
    <p:extLst>
      <p:ext uri="{BB962C8B-B14F-4D97-AF65-F5344CB8AC3E}">
        <p14:creationId xmlns:p14="http://schemas.microsoft.com/office/powerpoint/2010/main" val="2820469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0"/>
          </p:nvPr>
        </p:nvSpPr>
        <p:spPr/>
        <p:txBody>
          <a:bodyPr/>
          <a:lstStyle/>
          <a:p>
            <a:pPr marL="342900" indent="-342900">
              <a:buFont typeface="Arial" panose="020B0604020202020204" pitchFamily="34" charset="0"/>
              <a:buChar char="•"/>
            </a:pPr>
            <a:r>
              <a:rPr lang="de-CH" b="0" dirty="0"/>
              <a:t>blauer Fleck am Rücken</a:t>
            </a:r>
          </a:p>
          <a:p>
            <a:pPr marL="342900" indent="-342900">
              <a:buFont typeface="Arial" panose="020B0604020202020204" pitchFamily="34" charset="0"/>
              <a:buChar char="•"/>
            </a:pPr>
            <a:r>
              <a:rPr lang="de-CH" b="0" dirty="0"/>
              <a:t>temporäre Heimplatzierung</a:t>
            </a:r>
          </a:p>
          <a:p>
            <a:pPr marL="342900" indent="-342900">
              <a:buFont typeface="Arial" panose="020B0604020202020204" pitchFamily="34" charset="0"/>
              <a:buChar char="•"/>
            </a:pPr>
            <a:r>
              <a:rPr lang="de-CH" b="0" dirty="0"/>
              <a:t>massiver Medienkonsum</a:t>
            </a:r>
          </a:p>
          <a:p>
            <a:pPr marL="342900" indent="-342900">
              <a:buFont typeface="Arial" panose="020B0604020202020204" pitchFamily="34" charset="0"/>
              <a:buChar char="•"/>
            </a:pPr>
            <a:r>
              <a:rPr lang="de-CH" b="0" dirty="0"/>
              <a:t>herausfordernde Verhaltensweisen des Kindes</a:t>
            </a:r>
            <a:r>
              <a:rPr lang="de-CH" dirty="0"/>
              <a:t/>
            </a:r>
            <a:br>
              <a:rPr lang="de-CH" dirty="0"/>
            </a:br>
            <a:r>
              <a:rPr lang="de-CH" dirty="0"/>
              <a:t/>
            </a:r>
            <a:br>
              <a:rPr lang="de-CH" dirty="0"/>
            </a:br>
            <a:r>
              <a:rPr lang="de-CH" dirty="0"/>
              <a:t/>
            </a:r>
            <a:br>
              <a:rPr lang="de-CH" dirty="0"/>
            </a:br>
            <a:endParaRPr lang="de-CH" dirty="0"/>
          </a:p>
        </p:txBody>
      </p:sp>
      <p:sp>
        <p:nvSpPr>
          <p:cNvPr id="3" name="Titel 2"/>
          <p:cNvSpPr>
            <a:spLocks noGrp="1"/>
          </p:cNvSpPr>
          <p:nvPr>
            <p:ph type="title"/>
          </p:nvPr>
        </p:nvSpPr>
        <p:spPr/>
        <p:txBody>
          <a:bodyPr/>
          <a:lstStyle/>
          <a:p>
            <a:r>
              <a:rPr lang="de-CH" dirty="0"/>
              <a:t>Fallbeispiele	</a:t>
            </a:r>
          </a:p>
        </p:txBody>
      </p:sp>
    </p:spTree>
    <p:extLst>
      <p:ext uri="{BB962C8B-B14F-4D97-AF65-F5344CB8AC3E}">
        <p14:creationId xmlns:p14="http://schemas.microsoft.com/office/powerpoint/2010/main" val="1951880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0"/>
          </p:nvPr>
        </p:nvSpPr>
        <p:spPr/>
        <p:txBody>
          <a:bodyPr/>
          <a:lstStyle/>
          <a:p>
            <a:r>
              <a:rPr lang="de-CH" b="0" dirty="0"/>
              <a:t>Nach dem Herausheben eines 3 Jahre alten indischen Jungen aus der Kirschkernkiste, sehe ich einen blauen Flecken auf seinem Rücken. In der kommenden Woche fällt mir dieser erneut auf. </a:t>
            </a:r>
          </a:p>
          <a:p>
            <a:endParaRPr lang="de-CH" b="0" dirty="0"/>
          </a:p>
          <a:p>
            <a:r>
              <a:rPr lang="de-CH" dirty="0"/>
              <a:t>Beobachtungen ansprechen</a:t>
            </a:r>
            <a:endParaRPr lang="de-CH" dirty="0">
              <a:solidFill>
                <a:srgbClr val="FF0000"/>
              </a:solidFill>
            </a:endParaRPr>
          </a:p>
          <a:p>
            <a:endParaRPr lang="de-CH" b="0" dirty="0"/>
          </a:p>
        </p:txBody>
      </p:sp>
      <p:sp>
        <p:nvSpPr>
          <p:cNvPr id="3" name="Titel 2"/>
          <p:cNvSpPr>
            <a:spLocks noGrp="1"/>
          </p:cNvSpPr>
          <p:nvPr>
            <p:ph type="title"/>
          </p:nvPr>
        </p:nvSpPr>
        <p:spPr/>
        <p:txBody>
          <a:bodyPr/>
          <a:lstStyle/>
          <a:p>
            <a:r>
              <a:rPr lang="de-CH" dirty="0"/>
              <a:t>Fallbeispiel 1: blauer Fleck am Rücken</a:t>
            </a:r>
            <a:br>
              <a:rPr lang="de-CH" dirty="0"/>
            </a:br>
            <a:endParaRPr lang="de-CH" dirty="0"/>
          </a:p>
        </p:txBody>
      </p:sp>
    </p:spTree>
    <p:extLst>
      <p:ext uri="{BB962C8B-B14F-4D97-AF65-F5344CB8AC3E}">
        <p14:creationId xmlns:p14="http://schemas.microsoft.com/office/powerpoint/2010/main" val="1615846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ooperate Design BS">
  <a:themeElements>
    <a:clrScheme name="BS-Theme-Colors">
      <a:dk1>
        <a:sysClr val="windowText" lastClr="000000"/>
      </a:dk1>
      <a:lt1>
        <a:sysClr val="window" lastClr="FFFFFF"/>
      </a:lt1>
      <a:dk2>
        <a:srgbClr val="000000"/>
      </a:dk2>
      <a:lt2>
        <a:srgbClr val="999999"/>
      </a:lt2>
      <a:accent1>
        <a:srgbClr val="B9282E"/>
      </a:accent1>
      <a:accent2>
        <a:srgbClr val="E78E23"/>
      </a:accent2>
      <a:accent3>
        <a:srgbClr val="467B93"/>
      </a:accent3>
      <a:accent4>
        <a:srgbClr val="003958"/>
      </a:accent4>
      <a:accent5>
        <a:srgbClr val="8EC033"/>
      </a:accent5>
      <a:accent6>
        <a:srgbClr val="24732E"/>
      </a:accent6>
      <a:hlink>
        <a:srgbClr val="003958"/>
      </a:hlink>
      <a:folHlink>
        <a:srgbClr val="467B93"/>
      </a:folHlink>
    </a:clrScheme>
    <a:fontScheme name="Swiss-TPH-Theme-Fonts">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2"/>
        </a:solidFill>
      </a:spPr>
      <a:bodyPr wrap="square" rtlCol="0">
        <a:spAutoFit/>
      </a:bodyPr>
      <a:lstStyle>
        <a:defPPr>
          <a:defRPr dirty="0" err="1" smtClean="0"/>
        </a:defPPr>
      </a:lstStyle>
    </a:tx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Cooperate Design BS</Template>
  <TotalTime>0</TotalTime>
  <Words>1050</Words>
  <Application>Microsoft Office PowerPoint</Application>
  <PresentationFormat>Bildschirmpräsentation (4:3)</PresentationFormat>
  <Paragraphs>112</Paragraphs>
  <Slides>17</Slides>
  <Notes>5</Notes>
  <HiddenSlides>0</HiddenSlides>
  <MMClips>0</MMClips>
  <ScaleCrop>false</ScaleCrop>
  <HeadingPairs>
    <vt:vector size="4" baseType="variant">
      <vt:variant>
        <vt:lpstr>Design</vt:lpstr>
      </vt:variant>
      <vt:variant>
        <vt:i4>1</vt:i4>
      </vt:variant>
      <vt:variant>
        <vt:lpstr>Folientitel</vt:lpstr>
      </vt:variant>
      <vt:variant>
        <vt:i4>17</vt:i4>
      </vt:variant>
    </vt:vector>
  </HeadingPairs>
  <TitlesOfParts>
    <vt:vector size="18" baseType="lpstr">
      <vt:lpstr>Cooperate Design BS</vt:lpstr>
      <vt:lpstr>Praxis im Umgang bei Hinweisen auf eine Kindeswohlgefährdung</vt:lpstr>
      <vt:lpstr>Agenda</vt:lpstr>
      <vt:lpstr>Zentrum für Frühförderung (ZFF)</vt:lpstr>
      <vt:lpstr>Aufgaben der HFE</vt:lpstr>
      <vt:lpstr>Kindeswohlgefährdung und Behinderungen/Auffälligkeiten in der Entwicklung</vt:lpstr>
      <vt:lpstr>Besonderheiten der HFE </vt:lpstr>
      <vt:lpstr>Prävention als wesentlicher Wirkfaktor in der HFE </vt:lpstr>
      <vt:lpstr>Fallbeispiele </vt:lpstr>
      <vt:lpstr>Fallbeispiel 1: blauer Fleck am Rücken </vt:lpstr>
      <vt:lpstr>Fallbeispiel 2: temporäre Heimplatzierung </vt:lpstr>
      <vt:lpstr>Fallbeispiel 3: massiver Medienkonsum </vt:lpstr>
      <vt:lpstr>Fallbeispiel 4: herausfordernde Verhaltensweisen des Kindes </vt:lpstr>
      <vt:lpstr>Wie spricht man es an?</vt:lpstr>
      <vt:lpstr>Hilfreichen Fragen</vt:lpstr>
      <vt:lpstr>Fallbeispiel für Gruppenarbeit </vt:lpstr>
      <vt:lpstr>Kommunikation Gruppenarbeit</vt:lpstr>
      <vt:lpstr>Vielen Dank für Ihre Aufmerksamkeit</vt:lpstr>
    </vt:vector>
  </TitlesOfParts>
  <Company>BaselStadt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Zentrum für Frühförderung</dc:title>
  <dc:creator>UserName</dc:creator>
  <cp:lastModifiedBy>UserName</cp:lastModifiedBy>
  <cp:revision>148</cp:revision>
  <cp:lastPrinted>2020-11-26T07:42:04Z</cp:lastPrinted>
  <dcterms:created xsi:type="dcterms:W3CDTF">2020-10-14T07:23:51Z</dcterms:created>
  <dcterms:modified xsi:type="dcterms:W3CDTF">2021-06-24T10:22:43Z</dcterms:modified>
</cp:coreProperties>
</file>